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8" r:id="rId4"/>
    <p:sldId id="264" r:id="rId5"/>
    <p:sldId id="286" r:id="rId6"/>
    <p:sldId id="263" r:id="rId7"/>
    <p:sldId id="295" r:id="rId8"/>
    <p:sldId id="293" r:id="rId9"/>
    <p:sldId id="294" r:id="rId10"/>
    <p:sldId id="278" r:id="rId11"/>
    <p:sldId id="281" r:id="rId12"/>
    <p:sldId id="287" r:id="rId13"/>
    <p:sldId id="279" r:id="rId14"/>
    <p:sldId id="280" r:id="rId15"/>
    <p:sldId id="291" r:id="rId16"/>
    <p:sldId id="292" r:id="rId17"/>
    <p:sldId id="282" r:id="rId18"/>
    <p:sldId id="288" r:id="rId19"/>
    <p:sldId id="289" r:id="rId20"/>
    <p:sldId id="290" r:id="rId21"/>
    <p:sldId id="298" r:id="rId22"/>
    <p:sldId id="284" r:id="rId23"/>
    <p:sldId id="297" r:id="rId24"/>
    <p:sldId id="296" r:id="rId25"/>
    <p:sldId id="272" r:id="rId26"/>
    <p:sldId id="260" r:id="rId27"/>
    <p:sldId id="271" r:id="rId28"/>
    <p:sldId id="265" r:id="rId29"/>
    <p:sldId id="261" r:id="rId30"/>
    <p:sldId id="262" r:id="rId31"/>
    <p:sldId id="277" r:id="rId32"/>
    <p:sldId id="266" r:id="rId33"/>
    <p:sldId id="267" r:id="rId34"/>
    <p:sldId id="26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BB3F2CA-377B-4FE6-A85F-A23A1592083B}" type="datetimeFigureOut">
              <a:rPr lang="en-IN" smtClean="0"/>
              <a:t>13-06-2020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1362964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B3F2CA-377B-4FE6-A85F-A23A1592083B}" type="datetimeFigureOut">
              <a:rPr lang="en-IN" smtClean="0"/>
              <a:t>13-06-2020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119334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B3F2CA-377B-4FE6-A85F-A23A1592083B}" type="datetimeFigureOut">
              <a:rPr lang="en-IN" smtClean="0"/>
              <a:t>13-06-2020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3547113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B3F2CA-377B-4FE6-A85F-A23A1592083B}" type="datetimeFigureOut">
              <a:rPr lang="en-IN" smtClean="0"/>
              <a:t>13-06-2020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351327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B3F2CA-377B-4FE6-A85F-A23A1592083B}" type="datetimeFigureOut">
              <a:rPr lang="en-IN" smtClean="0"/>
              <a:t>13-06-2020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2603667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BB3F2CA-377B-4FE6-A85F-A23A1592083B}" type="datetimeFigureOut">
              <a:rPr lang="en-IN" smtClean="0"/>
              <a:t>13-06-2020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1157206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BB3F2CA-377B-4FE6-A85F-A23A1592083B}" type="datetimeFigureOut">
              <a:rPr lang="en-IN" smtClean="0"/>
              <a:t>13-06-2020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86507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BB3F2CA-377B-4FE6-A85F-A23A1592083B}" type="datetimeFigureOut">
              <a:rPr lang="en-IN" smtClean="0"/>
              <a:t>13-06-2020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250283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3F2CA-377B-4FE6-A85F-A23A1592083B}" type="datetimeFigureOut">
              <a:rPr lang="en-IN" smtClean="0"/>
              <a:t>13-06-2020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344781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BB3F2CA-377B-4FE6-A85F-A23A1592083B}" type="datetimeFigureOut">
              <a:rPr lang="en-IN" smtClean="0"/>
              <a:t>13-06-2020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252732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BB3F2CA-377B-4FE6-A85F-A23A1592083B}" type="datetimeFigureOut">
              <a:rPr lang="en-IN" smtClean="0"/>
              <a:t>13-06-2020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104CD9-39F9-4F62-B49E-3B9473F72908}" type="slidenum">
              <a:rPr lang="en-IN" smtClean="0"/>
              <a:t>‹#›</a:t>
            </a:fld>
            <a:endParaRPr lang="en-IN"/>
          </a:p>
        </p:txBody>
      </p:sp>
    </p:spTree>
    <p:extLst>
      <p:ext uri="{BB962C8B-B14F-4D97-AF65-F5344CB8AC3E}">
        <p14:creationId xmlns:p14="http://schemas.microsoft.com/office/powerpoint/2010/main" val="111778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3F2CA-377B-4FE6-A85F-A23A1592083B}" type="datetimeFigureOut">
              <a:rPr lang="en-IN" smtClean="0"/>
              <a:t>13-06-2020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04CD9-39F9-4F62-B49E-3B9473F72908}" type="slidenum">
              <a:rPr lang="en-IN" smtClean="0"/>
              <a:t>‹#›</a:t>
            </a:fld>
            <a:endParaRPr lang="en-IN"/>
          </a:p>
        </p:txBody>
      </p:sp>
    </p:spTree>
    <p:extLst>
      <p:ext uri="{BB962C8B-B14F-4D97-AF65-F5344CB8AC3E}">
        <p14:creationId xmlns:p14="http://schemas.microsoft.com/office/powerpoint/2010/main" val="2323710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tretch>
            <a:fillRect/>
          </a:stretch>
        </p:blipFill>
        <p:spPr>
          <a:xfrm>
            <a:off x="2475914" y="0"/>
            <a:ext cx="6428935" cy="6858000"/>
          </a:xfrm>
          <a:prstGeom prst="rect">
            <a:avLst/>
          </a:prstGeom>
          <a:effectLst>
            <a:outerShdw blurRad="50800" dist="50800" dir="5400000" algn="ctr" rotWithShape="0">
              <a:srgbClr val="000000">
                <a:alpha val="0"/>
              </a:srgb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sharpenSoften amount="-6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8062747" y="0"/>
            <a:ext cx="4436500" cy="3338733"/>
          </a:xfrm>
          <a:prstGeom prst="rect">
            <a:avLst/>
          </a:prstGeom>
          <a:effectLst>
            <a:outerShdw blurRad="50800" dist="50800" dir="5400000" algn="ctr" rotWithShape="0">
              <a:srgbClr val="000000">
                <a:alpha val="0"/>
              </a:srgbClr>
            </a:outerShdw>
          </a:effectLst>
        </p:spPr>
      </p:pic>
      <p:pic>
        <p:nvPicPr>
          <p:cNvPr id="4" name="Picture 3"/>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5000"/>
                    </a14:imgEffect>
                  </a14:imgLayer>
                </a14:imgProps>
              </a:ext>
              <a:ext uri="{28A0092B-C50C-407E-A947-70E740481C1C}">
                <a14:useLocalDpi xmlns:a14="http://schemas.microsoft.com/office/drawing/2010/main" val="0"/>
              </a:ext>
            </a:extLst>
          </a:blip>
          <a:srcRect l="7469" t="-8192"/>
          <a:stretch/>
        </p:blipFill>
        <p:spPr>
          <a:xfrm>
            <a:off x="8082438" y="3042771"/>
            <a:ext cx="4146138" cy="3815229"/>
          </a:xfrm>
          <a:prstGeom prst="rect">
            <a:avLst/>
          </a:prstGeom>
          <a:effectLst>
            <a:outerShdw blurRad="50800" dist="50800" dir="5400000" algn="ctr" rotWithShape="0">
              <a:srgbClr val="000000">
                <a:alpha val="0"/>
              </a:srgbClr>
            </a:outerShdw>
          </a:effectLst>
        </p:spPr>
      </p:pic>
      <p:pic>
        <p:nvPicPr>
          <p:cNvPr id="5" name="Picture 4"/>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5000"/>
                    </a14:imgEffect>
                  </a14:imgLayer>
                </a14:imgProps>
              </a:ext>
              <a:ext uri="{28A0092B-C50C-407E-A947-70E740481C1C}">
                <a14:useLocalDpi xmlns:a14="http://schemas.microsoft.com/office/drawing/2010/main" val="0"/>
              </a:ext>
            </a:extLst>
          </a:blip>
          <a:srcRect t="869" r="28643" b="1"/>
          <a:stretch/>
        </p:blipFill>
        <p:spPr>
          <a:xfrm>
            <a:off x="0" y="0"/>
            <a:ext cx="3239589" cy="3342242"/>
          </a:xfrm>
          <a:prstGeom prst="rect">
            <a:avLst/>
          </a:prstGeom>
          <a:effectLst>
            <a:outerShdw blurRad="50800" dist="50800" dir="5400000" algn="ctr" rotWithShape="0">
              <a:srgbClr val="000000">
                <a:alpha val="0"/>
              </a:srgbClr>
            </a:outerShdw>
          </a:effectLst>
        </p:spPr>
      </p:pic>
      <p:pic>
        <p:nvPicPr>
          <p:cNvPr id="8" name="Picture 7"/>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5000"/>
                    </a14:imgEffect>
                  </a14:imgLayer>
                </a14:imgProps>
              </a:ext>
              <a:ext uri="{28A0092B-C50C-407E-A947-70E740481C1C}">
                <a14:useLocalDpi xmlns:a14="http://schemas.microsoft.com/office/drawing/2010/main" val="0"/>
              </a:ext>
            </a:extLst>
          </a:blip>
          <a:srcRect l="23820" t="-1166" r="25523" b="1"/>
          <a:stretch/>
        </p:blipFill>
        <p:spPr>
          <a:xfrm>
            <a:off x="1" y="2562635"/>
            <a:ext cx="3922826" cy="4295365"/>
          </a:xfrm>
          <a:prstGeom prst="rect">
            <a:avLst/>
          </a:prstGeom>
          <a:effectLst>
            <a:outerShdw blurRad="50800" dist="50800" dir="5400000" algn="ctr" rotWithShape="0">
              <a:srgbClr val="000000">
                <a:alpha val="0"/>
              </a:srgbClr>
            </a:outerShdw>
          </a:effectLst>
        </p:spPr>
      </p:pic>
      <p:sp>
        <p:nvSpPr>
          <p:cNvPr id="11" name="TextBox 10"/>
          <p:cNvSpPr txBox="1"/>
          <p:nvPr/>
        </p:nvSpPr>
        <p:spPr>
          <a:xfrm>
            <a:off x="182706" y="4949299"/>
            <a:ext cx="2799645" cy="1846659"/>
          </a:xfrm>
          <a:prstGeom prst="rect">
            <a:avLst/>
          </a:prstGeom>
          <a:solidFill>
            <a:schemeClr val="accent4">
              <a:lumMod val="75000"/>
              <a:alpha val="71000"/>
            </a:schemeClr>
          </a:solidFill>
        </p:spPr>
        <p:txBody>
          <a:bodyPr wrap="square" rtlCol="0">
            <a:spAutoFit/>
          </a:bodyPr>
          <a:lstStyle/>
          <a:p>
            <a:r>
              <a:rPr lang="en-IN" sz="1600" b="1" i="1" u="sng" dirty="0" smtClean="0">
                <a:solidFill>
                  <a:schemeClr val="bg1"/>
                </a:solidFill>
                <a:latin typeface="Century Gothic" panose="020B0502020202020204" pitchFamily="34" charset="0"/>
              </a:rPr>
              <a:t>Submitted by</a:t>
            </a:r>
            <a:r>
              <a:rPr lang="en-IN" sz="1600" b="1" i="1" dirty="0" smtClean="0">
                <a:solidFill>
                  <a:schemeClr val="bg1"/>
                </a:solidFill>
                <a:latin typeface="Century Gothic" panose="020B0502020202020204" pitchFamily="34" charset="0"/>
              </a:rPr>
              <a:t>: </a:t>
            </a:r>
            <a:r>
              <a:rPr lang="en-IN" sz="1600" b="1" i="1" dirty="0" smtClean="0">
                <a:solidFill>
                  <a:schemeClr val="bg1"/>
                </a:solidFill>
                <a:latin typeface="Century Gothic" panose="020B0502020202020204" pitchFamily="34" charset="0"/>
              </a:rPr>
              <a:t>Group 8</a:t>
            </a:r>
            <a:endParaRPr lang="en-IN" sz="1600" b="1" i="1" dirty="0" smtClean="0">
              <a:solidFill>
                <a:schemeClr val="bg1"/>
              </a:solidFill>
              <a:latin typeface="Century Gothic" panose="020B0502020202020204" pitchFamily="34" charset="0"/>
            </a:endParaRPr>
          </a:p>
          <a:p>
            <a:pPr marL="342900" indent="-342900">
              <a:buFontTx/>
              <a:buAutoNum type="arabicPeriod"/>
            </a:pPr>
            <a:r>
              <a:rPr lang="en-IN" sz="1600" b="1" i="1" dirty="0">
                <a:solidFill>
                  <a:schemeClr val="bg1"/>
                </a:solidFill>
                <a:latin typeface="Century Gothic" panose="020B0502020202020204" pitchFamily="34" charset="0"/>
              </a:rPr>
              <a:t>Srinivas </a:t>
            </a:r>
            <a:r>
              <a:rPr lang="en-IN" sz="1600" b="1" i="1" dirty="0" err="1">
                <a:solidFill>
                  <a:schemeClr val="bg1"/>
                </a:solidFill>
                <a:latin typeface="Century Gothic" panose="020B0502020202020204" pitchFamily="34" charset="0"/>
              </a:rPr>
              <a:t>Gulla</a:t>
            </a:r>
            <a:endParaRPr lang="en-IN" sz="1600" b="1" i="1" dirty="0">
              <a:solidFill>
                <a:schemeClr val="bg1"/>
              </a:solidFill>
              <a:latin typeface="Century Gothic" panose="020B0502020202020204" pitchFamily="34" charset="0"/>
            </a:endParaRPr>
          </a:p>
          <a:p>
            <a:pPr marL="342900" indent="-342900">
              <a:buAutoNum type="arabicPeriod"/>
            </a:pPr>
            <a:r>
              <a:rPr lang="en-IN" sz="1600" b="1" i="1" dirty="0" smtClean="0">
                <a:solidFill>
                  <a:schemeClr val="bg1"/>
                </a:solidFill>
                <a:latin typeface="Century Gothic" panose="020B0502020202020204" pitchFamily="34" charset="0"/>
              </a:rPr>
              <a:t>Pradeep Kumar M </a:t>
            </a:r>
          </a:p>
          <a:p>
            <a:pPr marL="342900" indent="-342900">
              <a:buAutoNum type="arabicPeriod"/>
            </a:pPr>
            <a:r>
              <a:rPr lang="en-IN" sz="1600" b="1" i="1" dirty="0" err="1" smtClean="0">
                <a:solidFill>
                  <a:schemeClr val="bg1"/>
                </a:solidFill>
                <a:latin typeface="Century Gothic" panose="020B0502020202020204" pitchFamily="34" charset="0"/>
              </a:rPr>
              <a:t>Anusha</a:t>
            </a:r>
            <a:endParaRPr lang="en-IN" sz="1600" b="1" i="1" dirty="0" smtClean="0">
              <a:solidFill>
                <a:schemeClr val="bg1"/>
              </a:solidFill>
              <a:latin typeface="Century Gothic" panose="020B0502020202020204" pitchFamily="34" charset="0"/>
            </a:endParaRPr>
          </a:p>
          <a:p>
            <a:pPr marL="342900" indent="-342900">
              <a:buAutoNum type="arabicPeriod"/>
            </a:pPr>
            <a:r>
              <a:rPr lang="en-IN" sz="1600" b="1" i="1" dirty="0" smtClean="0">
                <a:solidFill>
                  <a:schemeClr val="bg1"/>
                </a:solidFill>
                <a:latin typeface="Century Gothic" panose="020B0502020202020204" pitchFamily="34" charset="0"/>
              </a:rPr>
              <a:t>Harsh Solanki</a:t>
            </a:r>
          </a:p>
          <a:p>
            <a:pPr marL="342900" indent="-342900">
              <a:buFontTx/>
              <a:buAutoNum type="arabicPeriod"/>
            </a:pPr>
            <a:r>
              <a:rPr lang="en-IN" sz="1600" b="1" i="1" dirty="0" err="1" smtClean="0">
                <a:solidFill>
                  <a:schemeClr val="bg1"/>
                </a:solidFill>
                <a:latin typeface="Century Gothic" panose="020B0502020202020204" pitchFamily="34" charset="0"/>
              </a:rPr>
              <a:t>Aniruddh</a:t>
            </a:r>
            <a:endParaRPr lang="en-IN" sz="1600" b="1" i="1" dirty="0">
              <a:solidFill>
                <a:schemeClr val="bg1"/>
              </a:solidFill>
              <a:latin typeface="Century Gothic" panose="020B0502020202020204" pitchFamily="34" charset="0"/>
            </a:endParaRPr>
          </a:p>
          <a:p>
            <a:endParaRPr lang="en-IN" b="1" i="1" dirty="0" smtClean="0">
              <a:latin typeface="Century Gothic" panose="020B0502020202020204" pitchFamily="34" charset="0"/>
            </a:endParaRPr>
          </a:p>
        </p:txBody>
      </p:sp>
      <p:sp>
        <p:nvSpPr>
          <p:cNvPr id="10" name="TextBox 9"/>
          <p:cNvSpPr txBox="1"/>
          <p:nvPr/>
        </p:nvSpPr>
        <p:spPr>
          <a:xfrm>
            <a:off x="1027942" y="2827125"/>
            <a:ext cx="7660864" cy="369332"/>
          </a:xfrm>
          <a:prstGeom prst="rect">
            <a:avLst/>
          </a:prstGeom>
          <a:solidFill>
            <a:schemeClr val="accent4">
              <a:lumMod val="75000"/>
              <a:alpha val="96000"/>
            </a:schemeClr>
          </a:solidFill>
        </p:spPr>
        <p:txBody>
          <a:bodyPr wrap="square" rtlCol="0">
            <a:spAutoFit/>
          </a:bodyPr>
          <a:lstStyle/>
          <a:p>
            <a:r>
              <a:rPr lang="en-IN" i="1" dirty="0" smtClean="0">
                <a:solidFill>
                  <a:schemeClr val="bg1"/>
                </a:solidFill>
                <a:latin typeface="Century Gothic" panose="020B0502020202020204" pitchFamily="34" charset="0"/>
              </a:rPr>
              <a:t>An NLP based approach to Analyse Indian FMs’ and their promises</a:t>
            </a:r>
            <a:endParaRPr lang="en-IN" i="1" dirty="0">
              <a:solidFill>
                <a:schemeClr val="bg1"/>
              </a:solidFill>
              <a:latin typeface="Century Gothic" panose="020B0502020202020204" pitchFamily="34" charset="0"/>
            </a:endParaRPr>
          </a:p>
        </p:txBody>
      </p:sp>
      <p:sp>
        <p:nvSpPr>
          <p:cNvPr id="9" name="TextBox 8"/>
          <p:cNvSpPr txBox="1"/>
          <p:nvPr/>
        </p:nvSpPr>
        <p:spPr>
          <a:xfrm>
            <a:off x="969916" y="1673721"/>
            <a:ext cx="10203008" cy="1107996"/>
          </a:xfrm>
          <a:prstGeom prst="rect">
            <a:avLst/>
          </a:prstGeom>
          <a:solidFill>
            <a:srgbClr val="FFC000">
              <a:alpha val="30000"/>
            </a:srgbClr>
          </a:solidFill>
          <a:ln>
            <a:noFill/>
          </a:ln>
          <a:effectLst>
            <a:glow rad="228600">
              <a:srgbClr val="FFC000">
                <a:alpha val="59000"/>
              </a:srgbClr>
            </a:glow>
            <a:innerShdw blurRad="63500" dist="76200" dir="13500000">
              <a:prstClr val="black">
                <a:alpha val="71000"/>
              </a:prstClr>
            </a:innerShdw>
          </a:effectLst>
        </p:spPr>
        <p:txBody>
          <a:bodyPr wrap="square" rtlCol="0">
            <a:spAutoFit/>
          </a:bodyPr>
          <a:lstStyle/>
          <a:p>
            <a:r>
              <a:rPr lang="en-IN" sz="6600" b="1" dirty="0" smtClean="0">
                <a:solidFill>
                  <a:schemeClr val="bg1"/>
                </a:solidFill>
                <a:latin typeface="Century Gothic" panose="020B0502020202020204" pitchFamily="34" charset="0"/>
              </a:rPr>
              <a:t>A Big Eye on India</a:t>
            </a:r>
            <a:r>
              <a:rPr lang="en-IN" sz="6600" b="1" dirty="0">
                <a:solidFill>
                  <a:schemeClr val="bg1"/>
                </a:solidFill>
                <a:latin typeface="Century Gothic" panose="020B0502020202020204" pitchFamily="34" charset="0"/>
              </a:rPr>
              <a:t>n</a:t>
            </a:r>
            <a:r>
              <a:rPr lang="en-IN" sz="6600" b="1" dirty="0" smtClean="0">
                <a:solidFill>
                  <a:schemeClr val="bg1"/>
                </a:solidFill>
                <a:latin typeface="Century Gothic" panose="020B0502020202020204" pitchFamily="34" charset="0"/>
              </a:rPr>
              <a:t> FMs’</a:t>
            </a:r>
            <a:endParaRPr lang="en-IN" sz="6600" b="1" dirty="0">
              <a:solidFill>
                <a:schemeClr val="bg1"/>
              </a:solidFill>
              <a:latin typeface="Century Gothic" panose="020B0502020202020204" pitchFamily="34" charset="0"/>
            </a:endParaRPr>
          </a:p>
        </p:txBody>
      </p:sp>
      <p:sp>
        <p:nvSpPr>
          <p:cNvPr id="12" name="TextBox 11"/>
          <p:cNvSpPr txBox="1"/>
          <p:nvPr/>
        </p:nvSpPr>
        <p:spPr>
          <a:xfrm>
            <a:off x="8082438" y="5839118"/>
            <a:ext cx="3434650" cy="400110"/>
          </a:xfrm>
          <a:prstGeom prst="rect">
            <a:avLst/>
          </a:prstGeom>
          <a:solidFill>
            <a:schemeClr val="accent4">
              <a:lumMod val="75000"/>
              <a:alpha val="71000"/>
            </a:schemeClr>
          </a:solidFill>
        </p:spPr>
        <p:txBody>
          <a:bodyPr wrap="square" rtlCol="0">
            <a:spAutoFit/>
          </a:bodyPr>
          <a:lstStyle/>
          <a:p>
            <a:r>
              <a:rPr lang="en-IN" sz="2000" b="1" i="1" dirty="0" smtClean="0">
                <a:solidFill>
                  <a:schemeClr val="bg1"/>
                </a:solidFill>
                <a:latin typeface="Century Gothic" panose="020B0502020202020204" pitchFamily="34" charset="0"/>
              </a:rPr>
              <a:t>Mentor: </a:t>
            </a:r>
            <a:r>
              <a:rPr lang="en-IN" sz="2000" b="1" i="1" dirty="0" err="1" smtClean="0">
                <a:solidFill>
                  <a:schemeClr val="bg1"/>
                </a:solidFill>
                <a:latin typeface="Century Gothic" panose="020B0502020202020204" pitchFamily="34" charset="0"/>
              </a:rPr>
              <a:t>Abhirupa</a:t>
            </a:r>
            <a:r>
              <a:rPr lang="en-IN" sz="2000" b="1" i="1" dirty="0" smtClean="0">
                <a:solidFill>
                  <a:schemeClr val="bg1"/>
                </a:solidFill>
                <a:latin typeface="Century Gothic" panose="020B0502020202020204" pitchFamily="34" charset="0"/>
              </a:rPr>
              <a:t> </a:t>
            </a:r>
            <a:r>
              <a:rPr lang="en-IN" sz="2000" b="1" i="1" dirty="0" err="1">
                <a:solidFill>
                  <a:schemeClr val="bg1"/>
                </a:solidFill>
                <a:latin typeface="Century Gothic" panose="020B0502020202020204" pitchFamily="34" charset="0"/>
              </a:rPr>
              <a:t>Lodh</a:t>
            </a:r>
            <a:endParaRPr lang="en-IN" sz="2000" b="1"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95134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1. Observations from Topic Modeling-Correlation</a:t>
            </a:r>
          </a:p>
        </p:txBody>
      </p:sp>
      <p:sp>
        <p:nvSpPr>
          <p:cNvPr id="6" name="Rectangle 5"/>
          <p:cNvSpPr/>
          <p:nvPr/>
        </p:nvSpPr>
        <p:spPr>
          <a:xfrm>
            <a:off x="656491" y="1334816"/>
            <a:ext cx="5519225" cy="2262158"/>
          </a:xfrm>
          <a:prstGeom prst="rect">
            <a:avLst/>
          </a:prstGeom>
        </p:spPr>
        <p:txBody>
          <a:bodyPr wrap="square">
            <a:spAutoFit/>
          </a:bodyPr>
          <a:lstStyle/>
          <a:p>
            <a:pPr fontAlgn="base"/>
            <a:r>
              <a:rPr lang="en-IN" sz="1600" b="1" dirty="0" err="1">
                <a:solidFill>
                  <a:srgbClr val="FFC000"/>
                </a:solidFill>
                <a:latin typeface="Century Gothic" panose="020B0502020202020204" pitchFamily="34" charset="0"/>
              </a:rPr>
              <a:t>Pranab</a:t>
            </a:r>
            <a:r>
              <a:rPr lang="en-IN" sz="1600" b="1" dirty="0">
                <a:solidFill>
                  <a:srgbClr val="FFC000"/>
                </a:solidFill>
                <a:latin typeface="Century Gothic" panose="020B0502020202020204" pitchFamily="34" charset="0"/>
              </a:rPr>
              <a:t> </a:t>
            </a:r>
            <a:r>
              <a:rPr lang="en-IN" sz="1600" b="1" dirty="0" smtClean="0">
                <a:solidFill>
                  <a:srgbClr val="FFC000"/>
                </a:solidFill>
                <a:latin typeface="Century Gothic" panose="020B0502020202020204" pitchFamily="34" charset="0"/>
              </a:rPr>
              <a:t>Mukherjee</a:t>
            </a:r>
          </a:p>
          <a:p>
            <a:pPr fontAlgn="base"/>
            <a:endParaRPr lang="en-US" sz="1200" dirty="0" smtClean="0">
              <a:solidFill>
                <a:srgbClr val="000000"/>
              </a:solidFill>
              <a:latin typeface="Century Gothic" panose="020B0502020202020204" pitchFamily="34" charset="0"/>
            </a:endParaRPr>
          </a:p>
          <a:p>
            <a:pPr fontAlgn="base">
              <a:buFont typeface="Arial" panose="020B0604020202020204" pitchFamily="34" charset="0"/>
              <a:buChar char="•"/>
            </a:pPr>
            <a:r>
              <a:rPr lang="en-US" sz="1200" dirty="0" smtClean="0">
                <a:solidFill>
                  <a:srgbClr val="000000"/>
                </a:solidFill>
                <a:latin typeface="Century Gothic" panose="020B0502020202020204" pitchFamily="34" charset="0"/>
              </a:rPr>
              <a:t>Feb-26,2010 </a:t>
            </a:r>
            <a:r>
              <a:rPr lang="en-US" sz="1200" dirty="0">
                <a:solidFill>
                  <a:srgbClr val="000000"/>
                </a:solidFill>
                <a:latin typeface="Century Gothic" panose="020B0502020202020204" pitchFamily="34" charset="0"/>
              </a:rPr>
              <a:t>speech has Manufacturing, mining, construction and </a:t>
            </a:r>
            <a:r>
              <a:rPr lang="en-US" sz="1200" dirty="0" smtClean="0">
                <a:solidFill>
                  <a:srgbClr val="000000"/>
                </a:solidFill>
                <a:latin typeface="Century Gothic" panose="020B0502020202020204" pitchFamily="34" charset="0"/>
              </a:rPr>
              <a:t>Agriculture</a:t>
            </a:r>
            <a:endParaRPr lang="en-US" sz="1200" dirty="0">
              <a:solidFill>
                <a:srgbClr val="0BD0D9"/>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smtClean="0">
                <a:solidFill>
                  <a:srgbClr val="000000"/>
                </a:solidFill>
                <a:latin typeface="Century Gothic" panose="020B0502020202020204" pitchFamily="34" charset="0"/>
              </a:rPr>
              <a:t>Feb-28,2011 </a:t>
            </a:r>
            <a:r>
              <a:rPr lang="en-US" sz="1200" dirty="0">
                <a:solidFill>
                  <a:srgbClr val="000000"/>
                </a:solidFill>
                <a:latin typeface="Century Gothic" panose="020B0502020202020204" pitchFamily="34" charset="0"/>
              </a:rPr>
              <a:t>speech has manufacturing , generic and mining </a:t>
            </a:r>
            <a:endParaRPr lang="en-US" sz="1200" dirty="0">
              <a:solidFill>
                <a:srgbClr val="0BD0D9"/>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smtClean="0">
                <a:solidFill>
                  <a:srgbClr val="000000"/>
                </a:solidFill>
                <a:latin typeface="Century Gothic" panose="020B0502020202020204" pitchFamily="34" charset="0"/>
              </a:rPr>
              <a:t>March-16,2012 </a:t>
            </a:r>
            <a:r>
              <a:rPr lang="en-US" sz="1200" dirty="0">
                <a:solidFill>
                  <a:srgbClr val="000000"/>
                </a:solidFill>
                <a:latin typeface="Century Gothic" panose="020B0502020202020204" pitchFamily="34" charset="0"/>
              </a:rPr>
              <a:t>speech has Mining , Manufacturing , Agriculture and construction</a:t>
            </a:r>
            <a:endParaRPr lang="en-US" sz="1200" dirty="0">
              <a:solidFill>
                <a:srgbClr val="0BD0D9"/>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smtClean="0">
                <a:latin typeface="Century Gothic" panose="020B0502020202020204" pitchFamily="34" charset="0"/>
              </a:rPr>
              <a:t>F</a:t>
            </a:r>
            <a:r>
              <a:rPr lang="en-US" sz="1200" dirty="0" smtClean="0">
                <a:solidFill>
                  <a:srgbClr val="000000"/>
                </a:solidFill>
                <a:latin typeface="Century Gothic" panose="020B0502020202020204" pitchFamily="34" charset="0"/>
              </a:rPr>
              <a:t>rom </a:t>
            </a:r>
            <a:r>
              <a:rPr lang="en-US" sz="1200" dirty="0">
                <a:solidFill>
                  <a:srgbClr val="000000"/>
                </a:solidFill>
                <a:latin typeface="Century Gothic" panose="020B0502020202020204" pitchFamily="34" charset="0"/>
              </a:rPr>
              <a:t>2010 to 2012 has concentrated more on Manufacturing, mining, construction and Agriculture and we can see to slight swift in 2010 for these sectors but same </a:t>
            </a:r>
            <a:r>
              <a:rPr lang="en-US" sz="1200" dirty="0" smtClean="0">
                <a:solidFill>
                  <a:srgbClr val="000000"/>
                </a:solidFill>
                <a:latin typeface="Century Gothic" panose="020B0502020202020204" pitchFamily="34" charset="0"/>
              </a:rPr>
              <a:t>has </a:t>
            </a:r>
            <a:r>
              <a:rPr lang="en-US" sz="1200" dirty="0">
                <a:solidFill>
                  <a:srgbClr val="000000"/>
                </a:solidFill>
                <a:latin typeface="Century Gothic" panose="020B0502020202020204" pitchFamily="34" charset="0"/>
              </a:rPr>
              <a:t>been increased almost 100% for 2011 year and 2012 got the slight </a:t>
            </a:r>
            <a:r>
              <a:rPr lang="en-US" sz="1200" dirty="0" smtClean="0">
                <a:solidFill>
                  <a:srgbClr val="000000"/>
                </a:solidFill>
                <a:latin typeface="Century Gothic" panose="020B0502020202020204" pitchFamily="34" charset="0"/>
              </a:rPr>
              <a:t>swift</a:t>
            </a:r>
            <a:endParaRPr lang="en-US" sz="1200" b="0" i="0" u="none" strike="noStrike" dirty="0">
              <a:solidFill>
                <a:srgbClr val="0BD0D9"/>
              </a:solidFill>
              <a:effectLst/>
              <a:latin typeface="Century Gothic" panose="020B0502020202020204" pitchFamily="34" charset="0"/>
            </a:endParaRPr>
          </a:p>
        </p:txBody>
      </p:sp>
      <p:sp>
        <p:nvSpPr>
          <p:cNvPr id="7" name="Rectangle 6"/>
          <p:cNvSpPr/>
          <p:nvPr/>
        </p:nvSpPr>
        <p:spPr>
          <a:xfrm>
            <a:off x="588498" y="3888652"/>
            <a:ext cx="5519225" cy="2185214"/>
          </a:xfrm>
          <a:prstGeom prst="rect">
            <a:avLst/>
          </a:prstGeom>
        </p:spPr>
        <p:txBody>
          <a:bodyPr wrap="square">
            <a:spAutoFit/>
          </a:bodyPr>
          <a:lstStyle/>
          <a:p>
            <a:pPr fontAlgn="base"/>
            <a:r>
              <a:rPr lang="en-IN" sz="1600" b="1" dirty="0">
                <a:solidFill>
                  <a:srgbClr val="FFC000"/>
                </a:solidFill>
                <a:latin typeface="Century Gothic" panose="020B0502020202020204" pitchFamily="34" charset="0"/>
              </a:rPr>
              <a:t>P. </a:t>
            </a:r>
            <a:r>
              <a:rPr lang="en-IN" sz="1600" b="1" dirty="0" smtClean="0">
                <a:solidFill>
                  <a:srgbClr val="FFC000"/>
                </a:solidFill>
                <a:latin typeface="Century Gothic" panose="020B0502020202020204" pitchFamily="34" charset="0"/>
              </a:rPr>
              <a:t>Chidambaram</a:t>
            </a:r>
          </a:p>
          <a:p>
            <a:pPr fontAlgn="base"/>
            <a:endParaRPr lang="en-US" sz="1200" dirty="0" smtClean="0">
              <a:solidFill>
                <a:srgbClr val="000000"/>
              </a:solidFill>
              <a:latin typeface="Century Gothic" panose="020B0502020202020204" pitchFamily="34" charset="0"/>
            </a:endParaRPr>
          </a:p>
          <a:p>
            <a:pPr marL="171450" indent="-171450" fontAlgn="base">
              <a:buFont typeface="Arial" panose="020B0604020202020204" pitchFamily="34" charset="0"/>
              <a:buChar char="•"/>
            </a:pPr>
            <a:r>
              <a:rPr lang="en-US" sz="1200" dirty="0">
                <a:solidFill>
                  <a:srgbClr val="000000"/>
                </a:solidFill>
                <a:latin typeface="Century Gothic" panose="020B0502020202020204" pitchFamily="34" charset="0"/>
              </a:rPr>
              <a:t>Feb-28,2013 speech has finance &amp; insurance, mining, social personal, Agriculture and </a:t>
            </a:r>
            <a:r>
              <a:rPr lang="en-US" sz="1200" dirty="0" smtClean="0">
                <a:solidFill>
                  <a:srgbClr val="000000"/>
                </a:solidFill>
                <a:latin typeface="Century Gothic" panose="020B0502020202020204" pitchFamily="34" charset="0"/>
              </a:rPr>
              <a:t>construction</a:t>
            </a:r>
          </a:p>
          <a:p>
            <a:pPr marL="171450" indent="-171450" fontAlgn="base">
              <a:buFont typeface="Arial" panose="020B0604020202020204" pitchFamily="34" charset="0"/>
              <a:buChar char="•"/>
            </a:pPr>
            <a:r>
              <a:rPr lang="en-US" sz="1200" dirty="0" smtClean="0">
                <a:solidFill>
                  <a:srgbClr val="000000"/>
                </a:solidFill>
                <a:latin typeface="Century Gothic" panose="020B0502020202020204" pitchFamily="34" charset="0"/>
              </a:rPr>
              <a:t>Feb-17,2014 </a:t>
            </a:r>
            <a:r>
              <a:rPr lang="en-US" sz="1200" dirty="0">
                <a:solidFill>
                  <a:srgbClr val="000000"/>
                </a:solidFill>
                <a:latin typeface="Century Gothic" panose="020B0502020202020204" pitchFamily="34" charset="0"/>
              </a:rPr>
              <a:t>speech has Mining , finance &amp; insurance, Agriculture, social personal ,Manufacturing and construction with the negative </a:t>
            </a:r>
            <a:r>
              <a:rPr lang="en-US" sz="1200" dirty="0" smtClean="0">
                <a:solidFill>
                  <a:srgbClr val="000000"/>
                </a:solidFill>
                <a:latin typeface="Century Gothic" panose="020B0502020202020204" pitchFamily="34" charset="0"/>
              </a:rPr>
              <a:t>sentiment</a:t>
            </a:r>
          </a:p>
          <a:p>
            <a:pPr marL="171450" indent="-171450" fontAlgn="base">
              <a:buFont typeface="Arial" panose="020B0604020202020204" pitchFamily="34" charset="0"/>
              <a:buChar char="•"/>
            </a:pPr>
            <a:r>
              <a:rPr lang="en-US" sz="1200" dirty="0" smtClean="0">
                <a:solidFill>
                  <a:srgbClr val="000000"/>
                </a:solidFill>
                <a:latin typeface="Century Gothic" panose="020B0502020202020204" pitchFamily="34" charset="0"/>
              </a:rPr>
              <a:t>From </a:t>
            </a:r>
            <a:r>
              <a:rPr lang="en-US" sz="1200" dirty="0">
                <a:solidFill>
                  <a:srgbClr val="000000"/>
                </a:solidFill>
                <a:latin typeface="Century Gothic" panose="020B0502020202020204" pitchFamily="34" charset="0"/>
              </a:rPr>
              <a:t>the results P. Chidambaram from 2013 to 2014  Q1 has concentrated more on finance &amp; insurance, mining, social personal, Agriculture and construction and we can see consistent improvements for all these sectors </a:t>
            </a:r>
          </a:p>
        </p:txBody>
      </p:sp>
      <p:sp>
        <p:nvSpPr>
          <p:cNvPr id="8" name="Rectangle 7"/>
          <p:cNvSpPr/>
          <p:nvPr/>
        </p:nvSpPr>
        <p:spPr>
          <a:xfrm>
            <a:off x="6752492" y="1334816"/>
            <a:ext cx="5036233" cy="2985433"/>
          </a:xfrm>
          <a:prstGeom prst="rect">
            <a:avLst/>
          </a:prstGeom>
        </p:spPr>
        <p:txBody>
          <a:bodyPr wrap="square">
            <a:spAutoFit/>
          </a:bodyPr>
          <a:lstStyle/>
          <a:p>
            <a:pPr fontAlgn="base"/>
            <a:r>
              <a:rPr lang="en-US" sz="1600" b="1" dirty="0" err="1">
                <a:solidFill>
                  <a:srgbClr val="FFC000"/>
                </a:solidFill>
                <a:latin typeface="Century Gothic" panose="020B0502020202020204" pitchFamily="34" charset="0"/>
              </a:rPr>
              <a:t>Arun</a:t>
            </a:r>
            <a:r>
              <a:rPr lang="en-US" sz="1600" b="1" dirty="0">
                <a:solidFill>
                  <a:srgbClr val="FFC000"/>
                </a:solidFill>
                <a:latin typeface="Century Gothic" panose="020B0502020202020204" pitchFamily="34" charset="0"/>
              </a:rPr>
              <a:t> </a:t>
            </a:r>
            <a:r>
              <a:rPr lang="en-US" sz="1600" b="1" dirty="0" err="1" smtClean="0">
                <a:solidFill>
                  <a:srgbClr val="FFC000"/>
                </a:solidFill>
                <a:latin typeface="Century Gothic" panose="020B0502020202020204" pitchFamily="34" charset="0"/>
              </a:rPr>
              <a:t>Jaitley</a:t>
            </a:r>
            <a:endParaRPr lang="en-US" sz="1600" b="1" dirty="0" smtClean="0">
              <a:solidFill>
                <a:srgbClr val="FFC000"/>
              </a:solidFill>
              <a:latin typeface="Century Gothic" panose="020B0502020202020204" pitchFamily="34" charset="0"/>
            </a:endParaRPr>
          </a:p>
          <a:p>
            <a:pPr fontAlgn="base"/>
            <a:endParaRPr lang="en-US" sz="1600" b="1" dirty="0">
              <a:solidFill>
                <a:srgbClr val="FFC000"/>
              </a:solidFill>
              <a:latin typeface="Century Gothic" panose="020B0502020202020204" pitchFamily="34" charset="0"/>
            </a:endParaRPr>
          </a:p>
          <a:p>
            <a:pPr marL="285750" indent="-285750" fontAlgn="base">
              <a:buFont typeface="Arial" panose="020B0604020202020204" pitchFamily="34" charset="0"/>
              <a:buChar char="•"/>
            </a:pPr>
            <a:r>
              <a:rPr lang="en-US" sz="1200" dirty="0" smtClean="0">
                <a:latin typeface="Century Gothic" panose="020B0502020202020204" pitchFamily="34" charset="0"/>
              </a:rPr>
              <a:t>July-10,2014 </a:t>
            </a:r>
            <a:r>
              <a:rPr lang="en-US" sz="1200" dirty="0">
                <a:latin typeface="Century Gothic" panose="020B0502020202020204" pitchFamily="34" charset="0"/>
              </a:rPr>
              <a:t>speech has Electricity  &amp;water supply, finance &amp; insurance , Manufacturing ,mining and </a:t>
            </a:r>
            <a:r>
              <a:rPr lang="en-US" sz="1200" dirty="0" smtClean="0">
                <a:latin typeface="Century Gothic" panose="020B0502020202020204" pitchFamily="34" charset="0"/>
              </a:rPr>
              <a:t>agriculture</a:t>
            </a:r>
          </a:p>
          <a:p>
            <a:pPr marL="285750" indent="-285750" fontAlgn="base">
              <a:buFont typeface="Arial" panose="020B0604020202020204" pitchFamily="34" charset="0"/>
              <a:buChar char="•"/>
            </a:pPr>
            <a:r>
              <a:rPr lang="en-US" sz="1200" dirty="0" smtClean="0">
                <a:latin typeface="Century Gothic" panose="020B0502020202020204" pitchFamily="34" charset="0"/>
              </a:rPr>
              <a:t>Feb-28,2015 </a:t>
            </a:r>
            <a:r>
              <a:rPr lang="en-US" sz="1200" dirty="0">
                <a:latin typeface="Century Gothic" panose="020B0502020202020204" pitchFamily="34" charset="0"/>
              </a:rPr>
              <a:t>speech has manufacturing and </a:t>
            </a:r>
            <a:r>
              <a:rPr lang="en-US" sz="1200" dirty="0" smtClean="0">
                <a:latin typeface="Century Gothic" panose="020B0502020202020204" pitchFamily="34" charset="0"/>
              </a:rPr>
              <a:t>mining</a:t>
            </a:r>
          </a:p>
          <a:p>
            <a:pPr marL="285750" indent="-285750" fontAlgn="base">
              <a:buFont typeface="Arial" panose="020B0604020202020204" pitchFamily="34" charset="0"/>
              <a:buChar char="•"/>
            </a:pPr>
            <a:r>
              <a:rPr lang="en-US" sz="1200" dirty="0" smtClean="0">
                <a:latin typeface="Century Gothic" panose="020B0502020202020204" pitchFamily="34" charset="0"/>
              </a:rPr>
              <a:t>Feb-29,2016 </a:t>
            </a:r>
            <a:r>
              <a:rPr lang="en-US" sz="1200" dirty="0">
                <a:latin typeface="Century Gothic" panose="020B0502020202020204" pitchFamily="34" charset="0"/>
              </a:rPr>
              <a:t>speech has generic , finance &amp; insurance , Manufacturing and Hotel &amp; Transport with the negative </a:t>
            </a:r>
            <a:r>
              <a:rPr lang="en-US" sz="1200" dirty="0" smtClean="0">
                <a:latin typeface="Century Gothic" panose="020B0502020202020204" pitchFamily="34" charset="0"/>
              </a:rPr>
              <a:t>sentiment</a:t>
            </a:r>
          </a:p>
          <a:p>
            <a:pPr marL="285750" indent="-285750" fontAlgn="base">
              <a:buFont typeface="Arial" panose="020B0604020202020204" pitchFamily="34" charset="0"/>
              <a:buChar char="•"/>
            </a:pPr>
            <a:r>
              <a:rPr lang="en-US" sz="1200" dirty="0" smtClean="0">
                <a:latin typeface="Century Gothic" panose="020B0502020202020204" pitchFamily="34" charset="0"/>
              </a:rPr>
              <a:t>Feb-1,2017 </a:t>
            </a:r>
            <a:r>
              <a:rPr lang="en-US" sz="1200" dirty="0">
                <a:latin typeface="Century Gothic" panose="020B0502020202020204" pitchFamily="34" charset="0"/>
              </a:rPr>
              <a:t>speech has </a:t>
            </a:r>
            <a:r>
              <a:rPr lang="en-US" sz="1200" dirty="0" smtClean="0">
                <a:latin typeface="Century Gothic" panose="020B0502020202020204" pitchFamily="34" charset="0"/>
              </a:rPr>
              <a:t>manufacturing</a:t>
            </a:r>
          </a:p>
          <a:p>
            <a:pPr marL="285750" indent="-285750" fontAlgn="base">
              <a:buFont typeface="Arial" panose="020B0604020202020204" pitchFamily="34" charset="0"/>
              <a:buChar char="•"/>
            </a:pPr>
            <a:r>
              <a:rPr lang="en-US" sz="1200" dirty="0" smtClean="0">
                <a:latin typeface="Century Gothic" panose="020B0502020202020204" pitchFamily="34" charset="0"/>
              </a:rPr>
              <a:t>Feb-1,2018 </a:t>
            </a:r>
            <a:r>
              <a:rPr lang="en-US" sz="1200" dirty="0">
                <a:latin typeface="Century Gothic" panose="020B0502020202020204" pitchFamily="34" charset="0"/>
              </a:rPr>
              <a:t>speech has  mining, finance &amp; insurance, construction and agriculture with negative </a:t>
            </a:r>
            <a:r>
              <a:rPr lang="en-US" sz="1200" dirty="0" smtClean="0">
                <a:latin typeface="Century Gothic" panose="020B0502020202020204" pitchFamily="34" charset="0"/>
              </a:rPr>
              <a:t>sentiment</a:t>
            </a:r>
          </a:p>
          <a:p>
            <a:pPr marL="285750" indent="-285750" fontAlgn="base">
              <a:buFont typeface="Arial" panose="020B0604020202020204" pitchFamily="34" charset="0"/>
              <a:buChar char="•"/>
            </a:pPr>
            <a:r>
              <a:rPr lang="en-US" sz="1200" dirty="0" err="1" smtClean="0">
                <a:latin typeface="Century Gothic" panose="020B0502020202020204" pitchFamily="34" charset="0"/>
              </a:rPr>
              <a:t>Arun</a:t>
            </a:r>
            <a:r>
              <a:rPr lang="en-US" sz="1200" dirty="0" smtClean="0">
                <a:latin typeface="Century Gothic" panose="020B0502020202020204" pitchFamily="34" charset="0"/>
              </a:rPr>
              <a:t> </a:t>
            </a:r>
            <a:r>
              <a:rPr lang="en-US" sz="1200" dirty="0" err="1" smtClean="0">
                <a:latin typeface="Century Gothic" panose="020B0502020202020204" pitchFamily="34" charset="0"/>
              </a:rPr>
              <a:t>Jaitley</a:t>
            </a:r>
            <a:r>
              <a:rPr lang="en-US" sz="1200" dirty="0" smtClean="0">
                <a:latin typeface="Century Gothic" panose="020B0502020202020204" pitchFamily="34" charset="0"/>
              </a:rPr>
              <a:t>, from 2014 </a:t>
            </a:r>
            <a:r>
              <a:rPr lang="en-US" sz="1200" dirty="0">
                <a:latin typeface="Century Gothic" panose="020B0502020202020204" pitchFamily="34" charset="0"/>
              </a:rPr>
              <a:t>to 2018 has concentrated more on finance &amp; insurance, manufacturing and mining and we can see consistent improvements for all these sectors  except mining</a:t>
            </a:r>
            <a:endParaRPr lang="en-US" sz="1000" dirty="0">
              <a:latin typeface="Century Gothic" panose="020B0502020202020204" pitchFamily="34" charset="0"/>
            </a:endParaRPr>
          </a:p>
        </p:txBody>
      </p:sp>
      <p:sp>
        <p:nvSpPr>
          <p:cNvPr id="9" name="Rectangle 8"/>
          <p:cNvSpPr/>
          <p:nvPr/>
        </p:nvSpPr>
        <p:spPr>
          <a:xfrm>
            <a:off x="6752492" y="4477546"/>
            <a:ext cx="4902590" cy="702756"/>
          </a:xfrm>
          <a:prstGeom prst="rect">
            <a:avLst/>
          </a:prstGeom>
        </p:spPr>
        <p:txBody>
          <a:bodyPr wrap="square">
            <a:spAutoFit/>
          </a:bodyPr>
          <a:lstStyle/>
          <a:p>
            <a:pPr fontAlgn="base">
              <a:spcBef>
                <a:spcPts val="247"/>
              </a:spcBef>
            </a:pPr>
            <a:r>
              <a:rPr lang="en-US" sz="1400" b="1" dirty="0" err="1" smtClean="0">
                <a:solidFill>
                  <a:srgbClr val="FFC000"/>
                </a:solidFill>
                <a:latin typeface="Century Gothic" panose="020B0502020202020204" pitchFamily="34" charset="0"/>
              </a:rPr>
              <a:t>Piyush</a:t>
            </a:r>
            <a:r>
              <a:rPr lang="en-US" sz="1400" b="1" dirty="0" smtClean="0">
                <a:solidFill>
                  <a:srgbClr val="FFC000"/>
                </a:solidFill>
                <a:latin typeface="Century Gothic" panose="020B0502020202020204" pitchFamily="34" charset="0"/>
              </a:rPr>
              <a:t> </a:t>
            </a:r>
            <a:r>
              <a:rPr lang="en-US" sz="1400" b="1" dirty="0" err="1" smtClean="0">
                <a:solidFill>
                  <a:srgbClr val="FFC000"/>
                </a:solidFill>
                <a:latin typeface="Century Gothic" panose="020B0502020202020204" pitchFamily="34" charset="0"/>
              </a:rPr>
              <a:t>Goyal</a:t>
            </a:r>
            <a:r>
              <a:rPr lang="en-US" sz="1400" b="1" dirty="0" smtClean="0">
                <a:solidFill>
                  <a:srgbClr val="FFC000"/>
                </a:solidFill>
                <a:latin typeface="Century Gothic" panose="020B0502020202020204" pitchFamily="34" charset="0"/>
              </a:rPr>
              <a:t> </a:t>
            </a:r>
          </a:p>
          <a:p>
            <a:pPr fontAlgn="base">
              <a:spcBef>
                <a:spcPts val="247"/>
              </a:spcBef>
              <a:buFont typeface="Arial" panose="020B0604020202020204" pitchFamily="34" charset="0"/>
              <a:buChar char="•"/>
            </a:pPr>
            <a:r>
              <a:rPr lang="en-US" sz="1200" dirty="0" smtClean="0">
                <a:solidFill>
                  <a:srgbClr val="000000"/>
                </a:solidFill>
                <a:latin typeface="Century Gothic" panose="020B0502020202020204" pitchFamily="34" charset="0"/>
              </a:rPr>
              <a:t> Feb-1,2019 </a:t>
            </a:r>
            <a:r>
              <a:rPr lang="en-US" sz="1200" dirty="0">
                <a:solidFill>
                  <a:srgbClr val="000000"/>
                </a:solidFill>
                <a:latin typeface="Century Gothic" panose="020B0502020202020204" pitchFamily="34" charset="0"/>
              </a:rPr>
              <a:t>speech has finance </a:t>
            </a:r>
            <a:r>
              <a:rPr lang="en-US" sz="1200" dirty="0" smtClean="0">
                <a:solidFill>
                  <a:srgbClr val="000000"/>
                </a:solidFill>
                <a:latin typeface="Century Gothic" panose="020B0502020202020204" pitchFamily="34" charset="0"/>
              </a:rPr>
              <a:t>&amp; insurance, </a:t>
            </a:r>
            <a:r>
              <a:rPr lang="en-US" sz="1200" dirty="0">
                <a:solidFill>
                  <a:srgbClr val="000000"/>
                </a:solidFill>
                <a:latin typeface="Century Gothic" panose="020B0502020202020204" pitchFamily="34" charset="0"/>
              </a:rPr>
              <a:t>mining, Hotel &amp; Transport ,social personal and </a:t>
            </a:r>
            <a:r>
              <a:rPr lang="en-US" sz="1200" dirty="0" smtClean="0">
                <a:solidFill>
                  <a:srgbClr val="000000"/>
                </a:solidFill>
                <a:latin typeface="Century Gothic" panose="020B0502020202020204" pitchFamily="34" charset="0"/>
              </a:rPr>
              <a:t>Manufacturing</a:t>
            </a:r>
            <a:endParaRPr lang="en-US" sz="1200" dirty="0">
              <a:solidFill>
                <a:srgbClr val="0BD0D9"/>
              </a:solidFill>
              <a:latin typeface="Century Gothic" panose="020B0502020202020204" pitchFamily="34" charset="0"/>
            </a:endParaRPr>
          </a:p>
        </p:txBody>
      </p:sp>
      <p:sp>
        <p:nvSpPr>
          <p:cNvPr id="10" name="TextBox 9"/>
          <p:cNvSpPr txBox="1"/>
          <p:nvPr/>
        </p:nvSpPr>
        <p:spPr>
          <a:xfrm>
            <a:off x="6752491" y="5450120"/>
            <a:ext cx="5169875" cy="795089"/>
          </a:xfrm>
          <a:prstGeom prst="rect">
            <a:avLst/>
          </a:prstGeom>
          <a:noFill/>
        </p:spPr>
        <p:txBody>
          <a:bodyPr wrap="square" rtlCol="0">
            <a:spAutoFit/>
          </a:bodyPr>
          <a:lstStyle/>
          <a:p>
            <a:pPr fontAlgn="base">
              <a:spcBef>
                <a:spcPts val="247"/>
              </a:spcBef>
            </a:pPr>
            <a:r>
              <a:rPr lang="en-US" sz="1400" b="1" dirty="0">
                <a:solidFill>
                  <a:srgbClr val="FFC000"/>
                </a:solidFill>
                <a:latin typeface="Century Gothic" panose="020B0502020202020204" pitchFamily="34" charset="0"/>
              </a:rPr>
              <a:t>Nirmala </a:t>
            </a:r>
            <a:r>
              <a:rPr lang="en-US" sz="1400" b="1" dirty="0" err="1">
                <a:solidFill>
                  <a:srgbClr val="FFC000"/>
                </a:solidFill>
                <a:latin typeface="Century Gothic" panose="020B0502020202020204" pitchFamily="34" charset="0"/>
              </a:rPr>
              <a:t>Sitharaman</a:t>
            </a:r>
            <a:endParaRPr lang="en-US" sz="1400" b="1" dirty="0">
              <a:solidFill>
                <a:srgbClr val="FFC000"/>
              </a:solidFill>
              <a:latin typeface="Century Gothic" panose="020B0502020202020204" pitchFamily="34" charset="0"/>
            </a:endParaRPr>
          </a:p>
          <a:p>
            <a:pPr fontAlgn="base">
              <a:spcBef>
                <a:spcPts val="247"/>
              </a:spcBef>
              <a:buFont typeface="Arial" panose="020B0604020202020204" pitchFamily="34" charset="0"/>
              <a:buChar char="•"/>
            </a:pPr>
            <a:r>
              <a:rPr lang="en-US" sz="1200" dirty="0">
                <a:solidFill>
                  <a:srgbClr val="000000"/>
                </a:solidFill>
                <a:latin typeface="Century Gothic" panose="020B0502020202020204" pitchFamily="34" charset="0"/>
              </a:rPr>
              <a:t> July-5,2019  speech has Manufacturing  and finance &amp; insurance</a:t>
            </a:r>
            <a:endParaRPr lang="en-US" sz="1200" dirty="0">
              <a:solidFill>
                <a:srgbClr val="0BD0D9"/>
              </a:solidFill>
              <a:latin typeface="Century Gothic" panose="020B0502020202020204" pitchFamily="34" charset="0"/>
            </a:endParaRPr>
          </a:p>
          <a:p>
            <a:endParaRPr lang="en-IN" dirty="0"/>
          </a:p>
        </p:txBody>
      </p:sp>
      <p:sp>
        <p:nvSpPr>
          <p:cNvPr id="11" name="Rounded Rectangle 10"/>
          <p:cNvSpPr/>
          <p:nvPr/>
        </p:nvSpPr>
        <p:spPr>
          <a:xfrm>
            <a:off x="422031" y="1334816"/>
            <a:ext cx="5852160" cy="226215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422031" y="3790178"/>
            <a:ext cx="5852160" cy="235168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2"/>
          <p:cNvSpPr/>
          <p:nvPr/>
        </p:nvSpPr>
        <p:spPr>
          <a:xfrm>
            <a:off x="6410176" y="1355041"/>
            <a:ext cx="5380891" cy="2909333"/>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p:nvSpPr>
        <p:spPr>
          <a:xfrm>
            <a:off x="6407832" y="4461863"/>
            <a:ext cx="5380893" cy="71843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4"/>
          <p:cNvSpPr/>
          <p:nvPr/>
        </p:nvSpPr>
        <p:spPr>
          <a:xfrm>
            <a:off x="6407832" y="5283645"/>
            <a:ext cx="5380893" cy="85822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80418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1. Observations from Topic Modeling-Correlation</a:t>
            </a:r>
          </a:p>
        </p:txBody>
      </p:sp>
      <p:sp>
        <p:nvSpPr>
          <p:cNvPr id="2" name="Rectangle 1"/>
          <p:cNvSpPr/>
          <p:nvPr/>
        </p:nvSpPr>
        <p:spPr>
          <a:xfrm>
            <a:off x="240323" y="1043138"/>
            <a:ext cx="11951677" cy="6812121"/>
          </a:xfrm>
          <a:prstGeom prst="rect">
            <a:avLst/>
          </a:prstGeom>
        </p:spPr>
        <p:txBody>
          <a:bodyPr wrap="square">
            <a:spAutoFit/>
          </a:bodyPr>
          <a:lstStyle/>
          <a:p>
            <a:pPr fontAlgn="base"/>
            <a:r>
              <a:rPr lang="en-US" sz="1600" b="1" dirty="0">
                <a:solidFill>
                  <a:srgbClr val="FFC000"/>
                </a:solidFill>
                <a:latin typeface="Century Gothic" panose="020B0502020202020204" pitchFamily="34" charset="0"/>
              </a:rPr>
              <a:t>Agriculture</a:t>
            </a:r>
          </a:p>
          <a:p>
            <a:r>
              <a:rPr lang="en-US" sz="1400" dirty="0" smtClean="0">
                <a:latin typeface="Century Gothic" panose="020B0502020202020204" pitchFamily="34" charset="0"/>
              </a:rPr>
              <a:t>We </a:t>
            </a:r>
            <a:r>
              <a:rPr lang="en-US" sz="1400" dirty="0">
                <a:latin typeface="Century Gothic" panose="020B0502020202020204" pitchFamily="34" charset="0"/>
              </a:rPr>
              <a:t>can see the positive relation between 2010 to 2012 And negative relation for the range 2013 to </a:t>
            </a:r>
            <a:r>
              <a:rPr lang="en-US" sz="1400" dirty="0" smtClean="0">
                <a:latin typeface="Century Gothic" panose="020B0502020202020204" pitchFamily="34" charset="0"/>
              </a:rPr>
              <a:t>2019,overall </a:t>
            </a:r>
            <a:r>
              <a:rPr lang="en-US" sz="1400" dirty="0">
                <a:latin typeface="Century Gothic" panose="020B0502020202020204" pitchFamily="34" charset="0"/>
              </a:rPr>
              <a:t>it’s </a:t>
            </a:r>
            <a:r>
              <a:rPr lang="en-US" sz="1400" dirty="0" smtClean="0">
                <a:latin typeface="Century Gothic" panose="020B0502020202020204" pitchFamily="34" charset="0"/>
              </a:rPr>
              <a:t>negative</a:t>
            </a:r>
          </a:p>
          <a:p>
            <a:endParaRPr lang="en-US" sz="1400" dirty="0">
              <a:latin typeface="Century Gothic" panose="020B0502020202020204" pitchFamily="34" charset="0"/>
            </a:endParaRPr>
          </a:p>
          <a:p>
            <a:pPr indent="-274320">
              <a:spcBef>
                <a:spcPts val="275"/>
              </a:spcBef>
            </a:pPr>
            <a:r>
              <a:rPr lang="en-US" sz="1600" b="1" dirty="0">
                <a:solidFill>
                  <a:srgbClr val="FFC000"/>
                </a:solidFill>
                <a:latin typeface="Century Gothic" panose="020B0502020202020204" pitchFamily="34" charset="0"/>
              </a:rPr>
              <a:t>Construction</a:t>
            </a:r>
          </a:p>
          <a:p>
            <a:pPr marL="274320" indent="-274320">
              <a:spcBef>
                <a:spcPts val="264"/>
              </a:spcBef>
            </a:pPr>
            <a:r>
              <a:rPr lang="en-US" sz="1400" dirty="0">
                <a:solidFill>
                  <a:srgbClr val="000000"/>
                </a:solidFill>
                <a:latin typeface="Century Gothic" panose="020B0502020202020204" pitchFamily="34" charset="0"/>
              </a:rPr>
              <a:t> We can see the negative relation from 2010 to 2012 and positive relation between 2013 to 2019 , overall it’s a positive relation</a:t>
            </a:r>
            <a:endParaRPr lang="en-US" sz="1400" dirty="0">
              <a:latin typeface="Century Gothic" panose="020B0502020202020204" pitchFamily="34" charset="0"/>
            </a:endParaRPr>
          </a:p>
          <a:p>
            <a:pPr indent="-274320">
              <a:spcBef>
                <a:spcPts val="275"/>
              </a:spcBef>
            </a:pPr>
            <a:r>
              <a:rPr lang="en-US" b="1" dirty="0">
                <a:solidFill>
                  <a:srgbClr val="FFC000"/>
                </a:solidFill>
                <a:latin typeface="Century Gothic" panose="020B0502020202020204" pitchFamily="34" charset="0"/>
              </a:rPr>
              <a:t/>
            </a:r>
            <a:br>
              <a:rPr lang="en-US" b="1" dirty="0">
                <a:solidFill>
                  <a:srgbClr val="FFC000"/>
                </a:solidFill>
                <a:latin typeface="Century Gothic" panose="020B0502020202020204" pitchFamily="34" charset="0"/>
              </a:rPr>
            </a:br>
            <a:r>
              <a:rPr lang="en-US" sz="1600" b="1" dirty="0" err="1" smtClean="0">
                <a:solidFill>
                  <a:srgbClr val="FFC000"/>
                </a:solidFill>
                <a:latin typeface="Century Gothic" panose="020B0502020202020204" pitchFamily="34" charset="0"/>
              </a:rPr>
              <a:t>Electricity_Gas_Water_Supply</a:t>
            </a:r>
            <a:endParaRPr lang="en-US" sz="1600" b="1" dirty="0">
              <a:solidFill>
                <a:srgbClr val="FFC000"/>
              </a:solidFill>
              <a:latin typeface="Century Gothic" panose="020B0502020202020204" pitchFamily="34" charset="0"/>
            </a:endParaRPr>
          </a:p>
          <a:p>
            <a:pPr marL="274320" indent="-274320">
              <a:spcBef>
                <a:spcPts val="242"/>
              </a:spcBef>
            </a:pPr>
            <a:r>
              <a:rPr lang="en-US" sz="1400" dirty="0">
                <a:solidFill>
                  <a:srgbClr val="000000"/>
                </a:solidFill>
                <a:latin typeface="Century Gothic" panose="020B0502020202020204" pitchFamily="34" charset="0"/>
              </a:rPr>
              <a:t>     We can see the negative relation from 2013 to 2016 and no relation between 2016 to 2019 , overall it’s a negative </a:t>
            </a:r>
            <a:r>
              <a:rPr lang="en-US" sz="1400" dirty="0" smtClean="0">
                <a:solidFill>
                  <a:srgbClr val="000000"/>
                </a:solidFill>
                <a:latin typeface="Century Gothic" panose="020B0502020202020204" pitchFamily="34" charset="0"/>
              </a:rPr>
              <a:t>relation</a:t>
            </a:r>
          </a:p>
          <a:p>
            <a:pPr marL="274320" indent="-274320">
              <a:spcBef>
                <a:spcPts val="242"/>
              </a:spcBef>
            </a:pPr>
            <a:endParaRPr lang="en-US" sz="1400" dirty="0">
              <a:latin typeface="Century Gothic" panose="020B0502020202020204" pitchFamily="34" charset="0"/>
            </a:endParaRPr>
          </a:p>
          <a:p>
            <a:pPr indent="-274320">
              <a:spcBef>
                <a:spcPts val="275"/>
              </a:spcBef>
            </a:pPr>
            <a:r>
              <a:rPr lang="en-US" sz="1600" b="1" dirty="0" err="1">
                <a:solidFill>
                  <a:srgbClr val="FFC000"/>
                </a:solidFill>
                <a:latin typeface="Century Gothic" panose="020B0502020202020204" pitchFamily="34" charset="0"/>
              </a:rPr>
              <a:t>Hotel_Transport</a:t>
            </a:r>
            <a:endParaRPr lang="en-US" sz="1600" b="1" dirty="0">
              <a:solidFill>
                <a:srgbClr val="FFC000"/>
              </a:solidFill>
              <a:latin typeface="Century Gothic" panose="020B0502020202020204" pitchFamily="34" charset="0"/>
            </a:endParaRPr>
          </a:p>
          <a:p>
            <a:pPr marL="274320" indent="-274320">
              <a:spcBef>
                <a:spcPts val="242"/>
              </a:spcBef>
            </a:pPr>
            <a:r>
              <a:rPr lang="en-US" sz="1400" dirty="0">
                <a:solidFill>
                  <a:srgbClr val="000000"/>
                </a:solidFill>
                <a:latin typeface="Century Gothic" panose="020B0502020202020204" pitchFamily="34" charset="0"/>
              </a:rPr>
              <a:t>We can see no  relation from 2011 to 2015 and no relation between 2015 to 2019 , overall it’s a negative relation </a:t>
            </a:r>
            <a:endParaRPr lang="en-US" sz="1400" dirty="0" smtClean="0">
              <a:solidFill>
                <a:srgbClr val="000000"/>
              </a:solidFill>
              <a:latin typeface="Century Gothic" panose="020B0502020202020204" pitchFamily="34" charset="0"/>
            </a:endParaRPr>
          </a:p>
          <a:p>
            <a:pPr marL="274320" indent="-274320">
              <a:spcBef>
                <a:spcPts val="242"/>
              </a:spcBef>
            </a:pPr>
            <a:endParaRPr lang="en-US" sz="1400" dirty="0">
              <a:latin typeface="Century Gothic" panose="020B0502020202020204" pitchFamily="34" charset="0"/>
            </a:endParaRPr>
          </a:p>
          <a:p>
            <a:pPr indent="-274320">
              <a:spcBef>
                <a:spcPts val="275"/>
              </a:spcBef>
            </a:pPr>
            <a:r>
              <a:rPr lang="en-US" sz="1600" b="1" dirty="0">
                <a:solidFill>
                  <a:srgbClr val="FFC000"/>
                </a:solidFill>
                <a:latin typeface="Century Gothic" panose="020B0502020202020204" pitchFamily="34" charset="0"/>
              </a:rPr>
              <a:t>Manufacturing</a:t>
            </a:r>
          </a:p>
          <a:p>
            <a:pPr indent="-274320">
              <a:spcBef>
                <a:spcPts val="275"/>
              </a:spcBef>
            </a:pPr>
            <a:r>
              <a:rPr lang="en-US" sz="1400" dirty="0">
                <a:solidFill>
                  <a:srgbClr val="000000"/>
                </a:solidFill>
                <a:latin typeface="Century Gothic" panose="020B0502020202020204" pitchFamily="34" charset="0"/>
              </a:rPr>
              <a:t>We can see positive relation from 2011 to 2012 ,negative relation between 2011 to 2014 ,positive relation 2014  to  2015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2015 to 2016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2016 to 2017 ,2017 to 18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and 2018 to 19 +</a:t>
            </a:r>
            <a:r>
              <a:rPr lang="en-US" sz="1400" dirty="0" err="1">
                <a:solidFill>
                  <a:srgbClr val="000000"/>
                </a:solidFill>
                <a:latin typeface="Century Gothic" panose="020B0502020202020204" pitchFamily="34" charset="0"/>
              </a:rPr>
              <a:t>ve,overall</a:t>
            </a:r>
            <a:r>
              <a:rPr lang="en-US" sz="1400" dirty="0">
                <a:solidFill>
                  <a:srgbClr val="000000"/>
                </a:solidFill>
                <a:latin typeface="Century Gothic" panose="020B0502020202020204" pitchFamily="34" charset="0"/>
              </a:rPr>
              <a:t> it’s a positive </a:t>
            </a:r>
            <a:r>
              <a:rPr lang="en-US" sz="1400" dirty="0" smtClean="0">
                <a:solidFill>
                  <a:srgbClr val="000000"/>
                </a:solidFill>
                <a:latin typeface="Century Gothic" panose="020B0502020202020204" pitchFamily="34" charset="0"/>
              </a:rPr>
              <a:t>relation</a:t>
            </a:r>
          </a:p>
          <a:p>
            <a:pPr indent="-274320">
              <a:spcBef>
                <a:spcPts val="275"/>
              </a:spcBef>
            </a:pPr>
            <a:endParaRPr lang="en-US" sz="1400" dirty="0">
              <a:latin typeface="Century Gothic" panose="020B0502020202020204" pitchFamily="34" charset="0"/>
            </a:endParaRPr>
          </a:p>
          <a:p>
            <a:pPr indent="-274320">
              <a:spcBef>
                <a:spcPts val="275"/>
              </a:spcBef>
            </a:pPr>
            <a:r>
              <a:rPr lang="en-US" sz="1600" b="1" dirty="0" err="1">
                <a:solidFill>
                  <a:srgbClr val="FFC000"/>
                </a:solidFill>
                <a:latin typeface="Century Gothic" panose="020B0502020202020204" pitchFamily="34" charset="0"/>
              </a:rPr>
              <a:t>Finance_Insurance</a:t>
            </a:r>
            <a:endParaRPr lang="en-US" sz="1600" b="1" dirty="0">
              <a:solidFill>
                <a:srgbClr val="FFC000"/>
              </a:solidFill>
              <a:latin typeface="Century Gothic" panose="020B0502020202020204" pitchFamily="34" charset="0"/>
            </a:endParaRPr>
          </a:p>
          <a:p>
            <a:pPr marL="393192" indent="-246875">
              <a:spcBef>
                <a:spcPts val="253"/>
              </a:spcBef>
            </a:pPr>
            <a:r>
              <a:rPr lang="en-US" sz="1400" dirty="0">
                <a:solidFill>
                  <a:srgbClr val="000000"/>
                </a:solidFill>
                <a:latin typeface="Century Gothic" panose="020B0502020202020204" pitchFamily="34" charset="0"/>
              </a:rPr>
              <a:t> We can see +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2013 to 2014 ,no relation between 2014 to 2017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2017 to 2018 and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relation between 2018 to2019,overall it’s a - </a:t>
            </a:r>
            <a:r>
              <a:rPr lang="en-US" sz="1400" dirty="0" err="1">
                <a:solidFill>
                  <a:srgbClr val="000000"/>
                </a:solidFill>
                <a:latin typeface="Century Gothic" panose="020B0502020202020204" pitchFamily="34" charset="0"/>
              </a:rPr>
              <a:t>ve</a:t>
            </a:r>
            <a:r>
              <a:rPr lang="en-US" sz="1400" dirty="0">
                <a:solidFill>
                  <a:srgbClr val="000000"/>
                </a:solidFill>
                <a:latin typeface="Century Gothic" panose="020B0502020202020204" pitchFamily="34" charset="0"/>
              </a:rPr>
              <a:t> </a:t>
            </a:r>
            <a:r>
              <a:rPr lang="en-US" sz="1400" dirty="0" smtClean="0">
                <a:solidFill>
                  <a:srgbClr val="000000"/>
                </a:solidFill>
                <a:latin typeface="Century Gothic" panose="020B0502020202020204" pitchFamily="34" charset="0"/>
              </a:rPr>
              <a:t>relation</a:t>
            </a:r>
          </a:p>
          <a:p>
            <a:pPr marL="393192" indent="-246875">
              <a:spcBef>
                <a:spcPts val="253"/>
              </a:spcBef>
            </a:pPr>
            <a:endParaRPr lang="en-US" sz="1400" dirty="0">
              <a:latin typeface="Century Gothic" panose="020B0502020202020204" pitchFamily="34" charset="0"/>
            </a:endParaRPr>
          </a:p>
          <a:p>
            <a:pPr indent="-274320">
              <a:spcBef>
                <a:spcPts val="275"/>
              </a:spcBef>
            </a:pPr>
            <a:r>
              <a:rPr lang="en-US" sz="1600" b="1" dirty="0" err="1">
                <a:solidFill>
                  <a:srgbClr val="FFC000"/>
                </a:solidFill>
                <a:latin typeface="Century Gothic" panose="020B0502020202020204" pitchFamily="34" charset="0"/>
              </a:rPr>
              <a:t>Social_Personal</a:t>
            </a:r>
            <a:endParaRPr lang="en-US" sz="1600" b="1" dirty="0">
              <a:solidFill>
                <a:srgbClr val="FFC000"/>
              </a:solidFill>
              <a:latin typeface="Century Gothic" panose="020B0502020202020204" pitchFamily="34" charset="0"/>
            </a:endParaRPr>
          </a:p>
          <a:p>
            <a:pPr marL="393192" indent="-246875">
              <a:spcBef>
                <a:spcPts val="253"/>
              </a:spcBef>
            </a:pPr>
            <a:r>
              <a:rPr lang="en-US" sz="1400" dirty="0">
                <a:solidFill>
                  <a:srgbClr val="000000"/>
                </a:solidFill>
                <a:latin typeface="Century Gothic" panose="020B0502020202020204" pitchFamily="34" charset="0"/>
              </a:rPr>
              <a:t>We can see positive relation between 2014 to 2019.</a:t>
            </a:r>
            <a:endParaRPr lang="en-US" sz="1400" dirty="0">
              <a:latin typeface="Century Gothic" panose="020B0502020202020204" pitchFamily="34" charset="0"/>
            </a:endParaRPr>
          </a:p>
          <a:p>
            <a:r>
              <a:rPr lang="en-US" sz="1400" dirty="0">
                <a:latin typeface="Century Gothic" panose="020B0502020202020204" pitchFamily="34" charset="0"/>
              </a:rPr>
              <a:t/>
            </a:r>
            <a:br>
              <a:rPr lang="en-US" sz="1400" dirty="0">
                <a:latin typeface="Century Gothic" panose="020B0502020202020204" pitchFamily="34" charset="0"/>
              </a:rPr>
            </a:br>
            <a:endParaRPr lang="en-IN" sz="1400" dirty="0">
              <a:latin typeface="Century Gothic" panose="020B0502020202020204" pitchFamily="34" charset="0"/>
            </a:endParaRPr>
          </a:p>
          <a:p>
            <a:endParaRPr lang="en-US" sz="1400" dirty="0">
              <a:latin typeface="Century Gothic" panose="020B0502020202020204" pitchFamily="34" charset="0"/>
            </a:endParaRPr>
          </a:p>
          <a:p>
            <a:r>
              <a:rPr lang="en-US" sz="1600" dirty="0">
                <a:latin typeface="Century Gothic" panose="020B0502020202020204" pitchFamily="34" charset="0"/>
              </a:rPr>
              <a:t/>
            </a:r>
            <a:br>
              <a:rPr lang="en-US" sz="1600" dirty="0">
                <a:latin typeface="Century Gothic" panose="020B0502020202020204" pitchFamily="34" charset="0"/>
              </a:rPr>
            </a:br>
            <a:endParaRPr lang="en-IN" sz="1600" dirty="0">
              <a:latin typeface="Century Gothic" panose="020B0502020202020204" pitchFamily="34" charset="0"/>
            </a:endParaRPr>
          </a:p>
        </p:txBody>
      </p:sp>
    </p:spTree>
    <p:extLst>
      <p:ext uri="{BB962C8B-B14F-4D97-AF65-F5344CB8AC3E}">
        <p14:creationId xmlns:p14="http://schemas.microsoft.com/office/powerpoint/2010/main" val="1854184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2. Observations from Custom Mapping-Correlation</a:t>
            </a:r>
          </a:p>
        </p:txBody>
      </p:sp>
      <p:sp>
        <p:nvSpPr>
          <p:cNvPr id="2" name="TextBox 1"/>
          <p:cNvSpPr txBox="1"/>
          <p:nvPr/>
        </p:nvSpPr>
        <p:spPr>
          <a:xfrm>
            <a:off x="240322" y="1223889"/>
            <a:ext cx="11773488" cy="338554"/>
          </a:xfrm>
          <a:prstGeom prst="rect">
            <a:avLst/>
          </a:prstGeom>
          <a:noFill/>
        </p:spPr>
        <p:txBody>
          <a:bodyPr wrap="square" rtlCol="0">
            <a:spAutoFit/>
          </a:bodyPr>
          <a:lstStyle/>
          <a:p>
            <a:r>
              <a:rPr lang="en-IN" sz="1600" i="1" dirty="0" smtClean="0">
                <a:latin typeface="Century Gothic" panose="020B0502020202020204" pitchFamily="34" charset="0"/>
              </a:rPr>
              <a:t>Note that Speeches are delivered in early part of a year. However, GDP is calculated by the end of the year </a:t>
            </a:r>
            <a:endParaRPr lang="en-IN" sz="1600" i="1" dirty="0">
              <a:latin typeface="Century Gothic" panose="020B0502020202020204" pitchFamily="34" charset="0"/>
            </a:endParaRPr>
          </a:p>
        </p:txBody>
      </p:sp>
      <p:sp>
        <p:nvSpPr>
          <p:cNvPr id="6" name="AutoShape 4" descr="data:image/png;base64,iVBORw0KGgoAAAANSUhEUgAABMIAAAJRCAYAAACnVRt3AAAABHNCSVQICAgIfAhkiAAAAAlwSFlzAAALEgAACxIB0t1+/AAAADh0RVh0U29mdHdhcmUAbWF0cGxvdGxpYiB2ZXJzaW9uMy4yLjEsIGh0dHA6Ly9tYXRwbG90bGliLm9yZy+j8jraAAAgAElEQVR4nOzdeZjUZXrv/89DN7ts4oqIuAGiKLIoS7WKK7jgNq3SPWuuib+cM86a5MrkmGuSjHFyTn4nk8nJ0cz4y5xkJgdc6BbF3VFpqwWsBllURBQQUFQUQWSHhuf3x901tEzT9FJVz3d5v66rri9VXV11S0tX1f197s/jvPcCAAAAAAAAkq5L6AIAAAAAAACAUqARBgAAAAAAgFSgEQYAAAAAAIBUoBEGAAAAAACAVKARBgAAAAAAgFSgEQYAAAAAAIBUKA9dQDF16dLF9+zZM3QZAAAAAAAAibFr1y7vvY/l4qpEN8J69uypnTt3hi4DAAAAAAAgMZxzu0PX0FGx7N4BAAAAAAAA7UUjDAAAAAAAAKlAIwwAAAAAAACpQCMMAAAAAAAAqUAjDAAAAAAAAKlAIwwAAAAAAACpQCMMAAAAAAAAqUAjDAAAAAAAAKlAIwwAAAAAAACpQCMMAAAAAAAAqUAjDAAAAAAAAKlAIwwAAAAAAACpQCMMAAAAAAAAqUAjDAAAAAAAAKlAIwwAAAAAAACpQCMMAAAAAAAAqUAjDAAAAAAAAKlAIwwAAAAAAACpQCMMAAAAAAAAqUAjDAAAAAAAAKlAIwwAAMTfzJnS0KFSly52nDkzdEUAAEQWL5tIMxphAAAg3mbOlO68U1q/XvLejnfeybt6AABawMsmSsE5N9U5t8o5t9o59+MWvv5N59ynzrllTZdvl6w2732pnkvOuamS/llSmaR/897/98O+fomkX0g6X9Id3vuaZl/7H5Kua7p6j/f+4aM9X+/evf3OnTsLVT4AAIiioUPtXfzhTjtNWreu1NUAABBpvGyiEJxzu7z3vY/wtTJJ70i6StIHkhZJmuG9f6vZfb4paZz3/q4SlPslJVsR1vQXcZ+kaZJGSprhnBt52N02SPqmpFmHfe91ksZIGi3pYkl/5pzrW+yaAQBADGzY0L7bAQBIMV42UQIXSVrtvV/rvd8n6SFJNwau6fdKORp51L8I7/067/3rkg4e9r0jJWW9943e+52SXpc0tRRFAwCAiBsypH23AwCQYrxsogROkfR+s+sfNN12uFudc68752qcc6eWprTSNsLa+hfRkuWSpjrnejnnjpM0RVLJ/pIAAECE3Xuv1KvXl2/r0cNuBwAAX3LvvRaS31yvXrxsot3KnXOLm13ubOf3PyFpqPf+fEm/k/SbwpfYsliE5Xvvn5f0tKQFkh6UtFDSgZbu65y7M/+DaGxsLGGVAAAgiOpq6ceHZbBeeaXdDgAAvuSWW+zYtasdTzxReuABXjbRbo3e+3HNLg80+9pGfXnx0uCm237Pe/+Z935v09V/kzS2uOUeUspG2FH/Ilrjvb/Xez/ae3+VJCcLXmvpfg/kfxDl5eWdKhgAAMREz5523LhRuu46afly6eDhSQsAACCXs5fIX//arn/3uzTBUHCLJJ3tnDvdOddN0h2S5ja/g3Pu5GZXp0taWariStkIO+pfxJE458qccwOb/ny+bFfJ54tWKQAAiJe6OmnYMGnQIHs3//770iuvhK4KAIDIyWYl56QbbpDOPZeXSxSe975R0l2SnpM1uB7x3q9wzv3UOTe96W7fc86tcM4tl/Q92caJJeG896V6LjnnrpX0C0llkv6P9/5e59xPJS323s91zo2XNEfSAEl7JH3svT/XOddD0pKmh/lC0p9475cd7fl69+7td+7cWZT/FgAAEBGNjdLAgdKMGdIvfynt3CmdcIL0ta/ZdQAA8HtXXil99pm0dKn0J38iPfigtGWLVFYWujLEiXNul/e+d+g6OqKkGWHe+6e998O892d67+9tuu0n3vu5TX9e5L0f7L3v7b0f6L0/t+n2Pd77kU2XCW1pggEAgJRYtkz64gvpssvseu/e0k03SbNnS/v2BS0NAIAo2bdPWrBAuuQSu57J2Evom2+GrQsopViE5QMAABxRXZ0dL7300G1VVXZ6+7nngpQEAEAULVki7d795UaYxHgk0oVGGAAAiLd586Thw6WTm2WuXn21jUvOmhWuLgAAIiabtWNFhR1PO00aPJhGGNKFRhgAAIivxkapvv7QWGRe167SbbdJjz8ubd8epDQAAKImm5VGjLAoTclC8zMZeyktYXw4EBSNMAAAEF9Ll1qj6/BGmGTjkbt3WzMMAICUO3DAVn7lV4PlZTLSxo3S+vVh6gJKjUYYAACIr5bywfImTbKZD8YjAQDQm29K27YdygfLIycMaUMjDAAAxFddnc14NM8Hy+vSRZoxQ3r+eemTT0peGgAAUZLPBzu8EXbeeVLfvjTCkB40wgAAQDwdKR+suaoqmwWZPbtkZQEAEEXZrC2UHjLky7eXldkiahphSAsaYQAAIJ5aywfLGzXKLoxHAgBSzHtrhB2+Giwvk5FWrJC2bCltXUAINMIAAEA8zZtnx5bywZqrqpIWLJDee6/4NQEAEEHvvGMpAa01wiR7uQSSjkYYAACIp3w+2EkntX6/GTPs+OCDRS8JAIAoOlI+WN5FF0lduzIeiXSgEQYAAOKnLflgeaedZqe6Z8602RAAAFImm5VOPFE6++yWv96zpzRunL20AklHIwwAAMTPkiXSjh1ta4RJNh751lvSG28UtSwAAKKovl6qqJCcO/J9Mhlp0SJp9+7S1QWEQCMMAADET12dHdvaCKuslMrLbVUYAAApsn69XY40FpmXyUj790uLF5emLiAUGmEAACB+6uqkc86xOY+2OO446eqrLSfs4MGilgYAQJTkxx2P1gibNMmO5IQh6WiEAQCAeGlPPlhz1dXS++9L8+cXpSwAAKIom5X695fOO6/1+x13nJ1johGGpKMRBgAA4uW119qXD5Y3fbrUqxfjkQCAVMlmbeyxrOzo981k7HwRi6eRZDTCAABAvOTzwS69tH3fd8wx0o03SrNnS/v2FbwsAACiZtMmadWqo49F5mUy0rZt0ooVxa0LCIlGGAAAiJf25oM1V10tbdkiPf98wcsCACBq2poPlldRYUfGI5FkNMIAAEB87N9v787bOxaZd/XV0sCBjEcCAFIhm7VUgDFj2nb/oUOlQYMONdCAJKIRBgAA4mPJEssHmzKlY9/ftatUWSk9/rg9DgAACVZfL02caC9/beGcjUeyIgxJRiMMAADER0fzwZqrrpZ277ZmGAAACfX559Ly5W0fi8zLZGyT5Q0bilMXEBqNMAAAEB91ddLIkdIJJ3T8MSZNkoYMkWbNKlhZAABEzfz5kvcda4RJrApDctEIAwAA8bB/v814dDQfLK9LF2nGDOm556RPPy1IaQAARE02ayORF1/cvu8bNUrq04dGGJKLRhgAAIiH116Tdu7sfCNMsvHIAwek2bM7/1gAAERQNitddJHUs2f7vq+83HLFaIQhqWiEAQCAeChEPljeqFHSeecxHgkASKSdO6XFi9s/FpmXyUhvvilt3VrYuoAooBEGAADioa5OOvfczuWDNVdVZQEq69YV5vEAAIiIV1+VGhs73girqLB8sYULC1sXEAU0woDmZs6Uhg61/JihQ+06ACC8/fttRqMQY5F5M2bY8cEHC/eYAABEQDZrH2kmTerY9190kY1I1tcXti4gCmiEAXkzZ0p33imtX2+nP9avt+s0wwAgvELmg+UNHSpNnsx4JAAgcerrpdGjpb59O/b9vXpJY8eSE4ZkohEG5N19t7Rr15dv27XLbgcAhDVvnh07OuNxJFVVFoLy+uuFfVwAAALZt89GGjv7kpnJSA0N0p49hakLiAoaYUDehg3tux0AUDqFzgfLq6yUyspYFQYASIzFi615VYhG2L59tigbSBIaYUDekCEt315WZvkxBw+Wth4AgClGPlje8cdL11zD73kAQGJks3bMZDr3OJMn25HxSCQNjTAg70c/+sPbuneXTj7ZRmfGjZN+97vS1wUAabd4sY2qF6MRJtnv+A0bbAdJAABiLpuVRo60cz2dcfzx0vDhNMKQPDTCgLz8SoBBgyTnpNNOk379a2ndOuk//1PaulW6+mrpqqtYHwwApVRXZ8dLLy3O4994o6UCMx4JAIi5AwescVWoSM1Mxs4TsWgaSUIjDMirrZXOP1/auNF+069bJ1VX277DX/2q9Pbb0i9+IS1daqvDZsyQ1qwJXTUAJF9dnXTeeZ0/tX0kxxxjzbBHHrEwFAAAYmr5cmn79sI1wioqbD3AypWFeTwgCmiEAZL00Ud2quPWW498n+7dpe9/35pff/VX0ty50ogR0l13SZs2la5WAEiTYuaDNVdVJW3Zwgg8ACDW8vlgFRWFebx8zlh9fWEeD4gCGmGAJM2ZI3kvfeUrR79vv37SPfdIq1dL3/629MtfSmeeKf3N39jpFwBA4SxaVNx8sLyrr5aOPVaaObO4zwMAQBHV10unny4NHlyYxzvjDOmkk8gJQ7LQCAMkqabGVneNHNn27zn5ZOlf/1V66y1p2jTpb//WGmL/+38zWgMAhZLPByvUjMeRdOsm3Xab9Pjj0o4dxX0uAACKwHtbEVbIl0znbFUYjTAkCY0w4NNPpZdfbttqsJYMGybNni3lctK550rf/a50zjnSQw+RKgkAnVXsfLDmqqps9dncucV/LgAACuztt6XNmwt/7iiTkdavl95/v7CPC4RCIwx47DFrWLWWD9YWF10kvfSS9MwzFrw8Y4Y0frz0wguFqRMA0mbfPstvLPZYZN7kydKppzIeCQCIpXw+WDEaYZK9JANJQCMMqK21kcYLLuj8YzknTZ1qO0v+539Kn30mXXWVZc8sWdL5xweANFm82FZoTZlSmufr0sVWhT33nK0WBgAgRrJZS28588zCPu4FF0i9ezMeieSgEYZ027pVevFFWw3mXOEet0sX6atflVatkv7pn6wJNnasrRJbs6ZwzwMASVaqfLDmqqqkAwcsOxIAgJjw3tJeLrmksB9rJKm8XJo4kUYYkoNGGNJt7lypsbHj+WBH07279IMfWPPr7rsthHnECMsR++ST4jwnACRFXZ00apR03HGle85RoyzvkfFIAECMrFsnbdxYvHNHFRXS669L27YV5/GBUqIRhnSrqZGGDJHGjSvu8/TrJ/3d31lD7Nvftt0mzzzTdprcvr24zw0AcVTqfLA852xV2Pz59qkCAIAYyOeDVVQU5/EzGVt1tmBBcR4fKCUaYUivL76Qnn++8GORrTn5ZGuCrVhhWWJ/8zfSWWdJ991nH/oAAGbRIssHK3UjTLIxdsl2/wUAIAbq66UBA2xRczFcfLFUVsZ4JJKBRhjS68knrfnU2d0iO2L4cGn2bOnVV6VzzpHuuksaOdI+dB08WPp6ACBqQuSD5Z1+ujRpEuORAIDYyGZtNViXIn3C791bGjOGRhiSgUYY0qu21lZoTZwYroaLL5bmzZOeflrq1ctWIYwfL73wQriaACAKQuSDNVdVJb35pvTGG2GeHwCANvroI+ndd4t/7iiTkRoapL17i/s8QLHRCEM67dwpPfOMdMstxTtt0lbOSdOmSUuXSr/9rbR5s3TVVdLVV9tukwCQNvl8sClTwtVw2202AzJrVrgaAABog/p6O5aiEbZnDx9REH80wpBOzzwj7d5dvN0iO6KsTPra16RVq6Sf/9xeYcaOtVUJa9eGrg4ASmfRIvsdHSIfLO/44+2ExIMPMrIOAIi0bNZGFy+8sLjPM3myHRmPRNzRCEM61dTYh5xibavSGT16SD/8oe0weffd0mOPSSNGSN/7nvTJJ6GrA4DiC5kP1lxVlbR+PVtkAQAiLZu1JlV5eXGf58QTpbPPphGG+KMRhvTZvVt66inp5pttFVZU9esn/d3fSatXS3/0R9L990tnnin97d9K27eHrg4AimfePOn886WBA8PWcdNNUs+ejEcCACJryxaLsyzVuaOKCksvYLE04oxGGNLn+eelHTvC7BbZEYMGSb/8pbRihXTNNdLf/I101lnSffdZjg4AJMnevbYCK+RYZN4xx0g33ig98oi0f3/oagAA+APz59uxVIMumYz02WfS22+X5vmAYqARhvSprZUGDAgbwtwRw4fbSOfChdI550h33SWNHCk9/DCnZAAkRxTywZqrqrJ3/M8/H7oSAAD+QDYrdesmXXRRaZ4vk7Ej45HtNHOmNHSobdQ2dKhdRzA0wpAu+/ZJc+faGf6uXUNX0zETJtjY0NNPS716SXfcYa98L74YujIA6Ly6OttN99JLQ1dirrlGOvZYxiMBAJGUzUoXX2wxw6Vw1lnSCSfQCGuXmTOlO++03FHv7XjnnTTDAqIRhnR58UVp27Zo7RbZEc5J06ZJS5dKv/2t9Omn0pVX2ge2pUtDVwcAHVdXZ/lgxx4buhLTrZtUWWkbl+zcGboaAAB+b8cO6bXXSru3jHO2KoxGWDvcfbe0a9eXb9u1y25HEDTCkC41NVLfvtY0SoKyMulrX5NWrZJ+/nNp8WJpzBipulpauzZ0dQDQPlHKB2uuqsresD7+eOhKAAD4vYULpQMHSr/JciYjvfeetHFjaZ83tjZsaN/tKDoaYUiP/fvtjP4NN0jdu4euprB69JB++ENrfv23/ybNmSONGCF973vSJ5+Erg4A2iZq+WB5mYx06qmMRwIAIiWbtfPiEyeW9nnzOWH5oH4cxZAh7bsdRUcjDOnx8su2v3BcdovsiH79pHvvlVavlr71Len++6Uzz5R++lNbOw0AUTZvns1clPrU9tF06SLNmCE995y0eXPoagAAkGSNsDFjpD59Svu8o0dbVDHjkW10771/mE/dq5fdjiBohCE9amul3r2lqVNDV1J8gwZJv/qV9Oab0tVXS3/919YQu/9+WxkHAFEUtXyw5qqqpMZGafbs0JUAAKC9e6VcLsy5o65dbRUajbA2qq629zfl5XbC77TTpAcesNsRBI0wpMOBA9Kjj0rXXSf17Bm6mtIZMcIagAsX2p+/8x1p5EjpkUekgwdDVwcAh0Q1Hyzv/PPt9yfjkQCACFi0yF46KyrCPH8mIy1fLn3xRZjnjxXvpQ8/lG6/3T6DrVtHEywwGmFIh/nzLSsryWORrZkwwVZaPPWUNQJvv932WX7xxdCVAYBpaJD27JGmTAldScucszetr7xi254DABBQNmvHfF5XqWUy1tNZuDDM88fKxo3SRx9JF10UuhI0oRGGdKipsUD5a68NXUk4ztl//9Kl0m9+Y43BK6+UrrnGbgOAkOrq7PdUqFPbbTFjhh0feihsHQCA1MtmpfPOkwYODPP8F19sQf2MR7ZBLmfHiy8OWwd+j0YYku/gQRuLnDpVOuaY0NWEV1Ymff3r0qpV0j/+o7R4saVsVlfbrpMAEEJdnXTBBdHMB8s7/XQLRZk5M3QlAIAUa2y0gZeQe8v06WOh+TTC2iCXs2C10aNDV4ImNMKQfLmcLUf9yldCVxItPXpIP/qRtGaN9Jd/Kc2ZYzli3/++9OmnoasDkCZRzwdrrrpaeuMNuwAAEMCyZbYhfOhNljMZ+6i1b1/YOiKvocGaYN27h64ETUraCHPOTXXOrXLOrXbO/biFr1/inFvinGt0zn3lsK/9g3NuhXNupXPufznnXOkqR6zV1FgH/vrrQ1cSTf37Sz/7mbR6tfStb0n33Wc7TN5zj73CAkCx5XKWDxaHRlhlpa2sffDB0JUAAFIqnw8WOk0gk5F27yZlpVUHDtgEDmORkVKyRphzrkzSfZKmSRopaYZzbuRhd9sg6ZuSZh32vZMkTZZ0vqTzJI2XdGmRS0YSeG+7Jl59tdSvX+hqom3QIOlXv5LefFO66irpJz+RzjpLuv9+af/+0NUBSLI45IPlnXCC/Y6cNYvddwEAQWSz9jZ90KCwdeSD+hmPbMWKFdLOnTTCIqaUK8IukrTae7/We79P0kOSbmx+B+/9Ou/965IOf2fpJfWQ1E1Sd0ldJW0qfsmIvddes9290rpbZEeMGGHNw4ULpeHDpe98Rxo5UnrkEWssAkChxSEfrLnqanttYassAECJHTwo1deHH4uUpJNOsoYcjbBWNDTYkR0jI6WUjbBTJL3f7PoHTbcdlfd+oaR5kj5qujznvV9Z8AqRPLW1Unm5dOONR78vvmzCBPtw+tRTlid2++32C/yll0JXBiBJ9uyxhtKUKaErabsbb5R69rRVYQAAlNDKldKWLdFZRJ3JWCOM8+VHkMtZFM3ZZ4euBM3EIizfOXeWpHMkDZY1zy53zrX4T985d6dzbrFzbnFjY2Mpy0TUeG/5YFOmxGeVQdQ4J117rSVy/uY30iefSFdcYTtwLlsWujoASdDQEJ98sLw+faTp022lLKPjAIASyueDRWFFmGSNsM2bbUN6tKChwRYTEHEeKaVshG2UdGqz64ObbmuLmyW96r3f4b3fIekZSRNbuqP3/gHv/Tjv/bjy8vJOFYyYe+MNC4Bnt8jOKyuTvv51e4X7x3+UFi2SLrxQ+upXpffeC10dgDiLUz5Yc1VV9s7/d78LXQkAIEWyWemUU6TTTw9diSEnrBU7dlj+MvlgkVPKRtgiSWc75053znWTdIekuW383g2SLnXOlTvnusqC8hmNROtqaqQuXaSbbgpdSXL06CH96EfSmjXSX/6l9OijliP2gx9In34aujoAcTRvnm0pPmBA6EraZ+pUq5nxSABAiXhvjbBLLonOAqNhw6TjjqMR1qLXXrNQNxphkVOyRpj3vlHSXZKekzWxHvHer3DO/dQ5N12SnHPjnXMfSKqU9Cvn3Iqmb6+RtEbSG5KWS1ruvX+iVLUjpmpr7VXihBNCV5I8/ftLP/uZ9O670je/Kf3Lv0hnnindc4+d+QCAtsjng8VpLDKvWzepslJ67DHbDQoAgCJbu1b68MPojEVK1pDL54ThMATlR1ZJM8K8909774d578/03t/bdNtPvPdzm/68yHs/2Hvf23s/0Ht/btPtB7z3/4/3/hzv/Ujv/Y9KWTdiaOVK6a232C2y2E45RXrgAdsW+MorpZ/8xLaO+dd/JTcHwNHlctLevfFshEk2HrlzpzS3rQvcAQDouKjlg+VlMjYw8tFHoSuJmFzOZliPPz50JThMLMLygXarrbXjLbeErSMtRoywMckFC2x99H/9r9LIkdLs2WwhA+DI4poPlldRIQ0ezHgkAKAkslkbQzznnNCVfFk+J2z+/LB1RE4ux1hkRNEIQzLV1EiTJkmDBoWuJF0mTpRefll68knLE7vtNvvlP29e6MoARFFdnW28Ebd8sLwuXaQZM6Rnn5U++yx0NQCAhMtm7RxMVPLB8saMkXr2ZDzySz78UPrgA8YiI4pGGJJn9Wpp+XJ2iwzFOem666Rly6T/+A/p44+lyy+3YOlly0JXByAq4pwP1lxVldTYaCtgAQAoko0bLSMsiouou3aVJkyQ6utDVxIh+XwwVoRFEo0wJA9jkdFQViZ94xvSO+9I//N/2ovBhRdKX/2q9N57oasDEFrc88HyLrjARsEZjwQAFFG+yRS1fLC8TMbOeW/fHrqSiGhokMrL7fMPIodGGJKntlYaP1467bTQlUCyEck//VM7hfXjH1uW2PDh0g9+IP3yl9LQoTZeNHSoNHNm6GoBlMq8efHOB8tzzlaF1ddLGzaErgYAkFDZrNSnj51/iaJMRjp4UHr11dCVREQuJ51/vs2MInJohCFZ1q+XFi1it8go6t9f+vu/l959V/rmN6V//mfpv/wX+5l5b8c//mPp//7f0JUCKIV8Plj//qEr6bwZM+z44INh6wAAJFY2K02ebIuMomjCBDu3TU6YpAMH7DMpY5GRFdF/RkAHPfqoHWmERdcpp0gPPGCB+ofvsbx7t/S1r0l33WXh2f37H7ocfr2l2wYMkHr3jl6CKIAv27PHThl/5zuhKymMM86wzUJmzZL+4i9CVwMASJjNm6UVK6Tq6tCVHFnfvrZajUaYpFWrbEaUoPzIohGGZKmpsd/AZ50VuhIczccfH/lr3/iG9Pnndtm6VVqz5tD1owUPlJUdvVnWWkOtRw8aaUCxvfqq5YNNmRK6ksKpqpK++13pzTel884LXQ0AIEHyzaWo5oPlZTLSr38t7d9vAfqplcvZkRVhkUUjDMmxcaO0YIF0zz2hK0FbDBli45CHO+00G5s8ksZGadu2Q42xfLOstesffnjott27W6+rW7eONdDyl27dOvf3AqRBXZ3NT2QyoSspnMpKyz6cNUv62c9CVwMASJBs1s7VjhsXupLWZTLSv/yLheaPHx+6moByOVsiN3x46EpwBDTCkBxz5tiRsch4uPde6c47pV27Dt3Wq5fd3prycmngQLt0xN691kg7vFl2pIba1q22y2X++v79rT9+r14dG+ns31/q189WtBXLzJnS3XdboPeQIfZ3HeU19kiuJOWD5Z14onTlldYIu/deVpYCAAomm7UMru7dQ1fSuvz5rVdeSXkjrKHB/gK6EMkeVTTCkBy1tbaF/TnnhK4EbZFvwJS6MdO9u3TCCXZpL+9tRVlrzbPDb/v4Y2nlykPXDx5s/Tn69Gl/Ay1/6dPnyC+4M2d+ufG4fr1dl2iGobTy+WB33RW6ksKrrpa+/nVp4UJp0qTQ1QAAEmD7dmnpUnvLHHWDBllsZn299MMfhq4mkF27pNdfJzM04miEIRk++cROlcThFQKHVFfHqwnjnK346tXLXunby3tpx462jXPmb1u/Xlq+3K5v29b643fpYqvKWmqgzZ795dV3kl2/++54/QwQfwsX2srMyy4LXUnh3XSTza7MnEkjDABQEAsW2HnUqOeD5WUy0jPP2NveVC6OXrrUdo0kHyzSaIQhGR57zF4hvvKV0JUAR+acrdrq00c69dT2f/+BA9IXX7RvRdq779r1I20ysGFD5/6bgPZKYj5YXp8+0vTp0iOPSL/4RcqTggEAhZDNWjLIxImhK2mbTEb67W/tLeiwYaGrCSAflM+OkZFGIwzJUFNjO0WOGp9u4ZQAACAASURBVBW6EqB4yspsddeAAe3/3qFDW96cYMiQTpcFtEsS88Gaq662RtgLL0jTpoWuBgAQc9msNHas1Lt36ErapnlOWGobYUOGSCedFLoStIL0NsTfZ59JL71kq8FSuf4WaIN777WRzubasjkBUEi7d1s+2JQpoSspnqlTrVk9a1boSgAAMbd7t+Wux2UsUpJGjLA9rV55JXQlgTQ0sBosBmiEIf7mzrWRMXaLBI6sulp64AHptNPsenm5XScfDKX06qvSvn3JzAfL69bNTszMmSPt3Bm6GgBAjDU02MtmnBphzkmTJ6e0EfbJJ9K6deSDNXHOTXXOrXLOrXbO/biV+93qnPPOuXGlqo1GGOKvttY+3I8dG7oSINqqq+3F+Ve/khobpfPOC10R0ibJ+WDNVVdbE+yJJ0JXAgCIsWz2UGMpTjIZywjbtCl0JSWWzwejESbnXJmk+yRNkzRS0gzn3MgW7tdH0vcl5UpZH40wxNu2bdLzz9tqMMYigba5+WbLG3vkkdCVIG3mzZPGjLHdTZOsokI65RTGIwEAnVJfL51/fsfiYUPKn++aPz9sHSXX0GDvsceMCV1JFFwkabX3fq33fp+khyTd2ML97pH0PyTtKWVxNMIQb08+Ke3fz26RQHscf7x0+eXWCPM+dDVIi1277Expksci87p0kWbMsP3jP/ssdDUAgBjav19asMDOrcTN2LFSjx7WyEuVXM4mLuKys0FxnSLp/WbXP2i67fecc2Mkneq9f6qUhUk0whB3NTXSoEEsPwXaq7JSWr1aWr48dCVIizTkgzVXXW0jyDU1oSsBAMTQ0qU2ZR+nfLC8bt3s41mqcsIOHpQWLUrb59Jy59ziZpc72/qNzrkukn4u6U+LV96R0QhDfO3YIT37rI1FduF/ZaBdGI9EqaUlHyzvggukc85hPBIA0CHZrB3juCJMspf7pUvtI1sqvPuu9PnnadsxstF7P67Z5YFmX9so6dRm1wc33ZbXR9J5kuqcc+skTZA0t1SB+XQPEF9PPy3t2cNukUBHHHecdMUVjEeidOrqbFYi6flgec5JVVX2SWbDhtDVAABiJpuVhg2TTjopdCUdk8lIBw4cyo9PPILyD7dI0tnOudOdc90k3SFpbv6L3vtt3vvjvPdDvfdDJb0qabr3fnEpiqMRhviqrZVOOCE9qwuAQquslNaskZYtC10Jki5N+WDNzZhhx4ceClsHACBWDh60fK04jkXmTZxo54RSMx7Z0CAdc4ytBoe8942S7pL0nKSVkh7x3q9wzv3UOTc9bHU0whBXu3dLTz11aLwLQPsxHolSSVs+WN6ZZ0oTJjAeCQBolzfftCm7ODfC+vWzHS9T0wjL5aRx4/hs2oz3/mnv/TDv/Zne+3ubbvuJ935uC/e9rFSrwSQaYYir556z9Eh2iwQ6buBA6corGY9E8c2bl658sOaqqmxTihUrQlcCAIiJfD5YnBthkr3sL1xoe8ck2p499lrPWGRs0AhDPNXUSMceK116aehKgHirrJTWrrU0U6BY8vlgffuGrqT0brvNzg6zKgwA0Eb19dKQIdJpp4WupHMyGVu7kPhNypctk/bvT1tQfqzRCEP87N0rPfGEdNNNUteuoasB4u2mm6TycsYjUTxpzQfLO/FEW3k5axYrLwEAR+W9rQiL626RzeUXgid+PJKg/NihEYb4eeEF6Ysv2C0SKATGI1FsCxfaWdIpU0JXEk5VlbRunWWlAQDQitWrpY8/jv9YpCQNHiwNHWor3BKtoUE65RS7IBZohCF+amstffGKK0JXAiRDZaX03nvSkiWhK0ES1dXZaODkyaErCeemm6QePaSZM0NXAgCIuKTkg+VlMrYiLNHnW3M5xiJjhkYY4mX/fumxx6QbbpC6dw9dDZAMjEeimNKcD5bXt680fbr9G9u/P3Q1AIAIy2al44+Xhg8PXUlhZDLSpk3SmjWhKymSzZvtP46xyFihEYZ4qauTtm5lt0igkI49VrrqKsYjUXhpzwdrrqpK+vRT6cUXQ1cCAIiwbNZWgzkXupLCSHxO2KJFdmRFWKzQCEO81NRIxxwjXX116EqAZKmstAyjxYtDV4IkWbDAVkDRCJOmTpX692c8EgBwRBs22NuxpIxFStI550gDBiS4EZbLWddy3LjQlaAdaIQhPg4ckObMka67TurZM3Q1QLLkd2GdPTt0JUgS8sEO6d7dGs5z5thKOQAADpMPlU9SI6xLF3sbkOhG2LnnSn36hK4E7UAjDPFRX29jJYxFAoU3YADjkSg88sG+rKpK2rlTeuKJ0JUAACKovt72BBs1KnQlhZXJSKtW2Ue5RPHedoxkLDJ2aIQhPmpqbCXYtGmhKwGSqbJSWr/+UNYB0Bk7d9qbwylTQlcSHRUVtrU645EAgBZks7Z6qqwsdCWFVVFhx/nzw9ZRcGvWSFu2EJQfQzTCEA8HD0qPPmpNsN69Q1cDJNONNzIeicJZuJB8sMOVlUl33CE984z02WehqwEARMgnn0grVyZrLDJv7FhLCMiPfiZGQ4MdaYTFDo0wxMPChdJHH0m33hq6EiC5BgywjSgYj0QhkA/WsupqqbFRqq0NXQkAIELyGVpJbIR1727Tg4nLCcvlpF69LCMMsUIjDPFQWyt16yZdf33oSoBkq6y0LYvyZ7iAjqqrsx2UCI/9stGjpREjGI8EAHxJNmspMGPHhq6kODIZackSS05IjFzOfmDl5aErQTvRCEP0eW+NsKuvJnAZKDbGI1EI+XwwxiL/kHMWmp/NSu+/H7oaAEBEZLPSxIl27j+JMhlbEJ2Yc6379klLlxKUH1M0whB9ixfbChV2iwSKr39/6ZprGI9E5yxYQD5Ya6qq7PjQQ2HrAABEwrZt0rJlyRyLzJs40c4FJWY8cvlya4aRDxZLNMIQfTU1ttx0+vTQlQDpUFlpK1VyudCVIK7IB2vdmWfaG+dZs0JXAgCIgPnz7fxjkhthAwZI552XoEZY/n0yjbBYohGGaMuPRV5xhf32BFB806fbunzGI9FRdXXS+PHkg7WmqspO/7/1VuhKAACB1ddbMkXSeyqZjC0ab2wMXUkBNDRIJ54onXpq6ErQATTCEG3Ll0tr1rBbJFBK+fHI2bOlgwdDV4O4IR+sbW6/XerShVVhAABls7a/TK9eoSsprooKaccO6Y03QldSALmcdS6dC10JOoBGGKKtttY+KNx0U+hKgHRhPBIdlT/VSyOsdSeeKF15pTXCyOMDgNTatUtatCjZY5F5mYwd6+vD1tFpW7dK77yT/CV8CUYjDNFWUyNdeql0/PGhKwHShfFIdNS8eeSDtVVVlfTee9Krr4auBAAQSC5n+8ukoRF26qnSkCEJyAlbtMiO7BgZWzTCEF1vvSW9/Ta7RQIh9OsnTZ3KeCTaL58PdswxoSuJvptvlnr0YDwSAFIsm7XpurScP8pkrBEW68XQ+YmJ8ePD1oEOoxGG6KqpsVeFm28OXQmQTpWV0gcfsFoFbbdjh50lZSyybfr2lW64QXr44YQkBwMA2iublUaPtnOQaZDJSB99ZAuiY6uhQRoxIj0/tASiEYboqq21UyMnnxy6EiCdpk+XundnPBJtRz5Y+1VVSZ9+Kr3wQuhKAAAltm+ftHBhOsYi8/I5YbEdj/T+UFA+YotGGKLp3Xel119nt0ggpL59GY9E+9TVSeXl6ZnvKIRp02ynVsYjASB1XntN2r07XY2wc8+1hVSxbYStW2cnsGiExRqNMERTba0db7klbB1A2lVWShs32ulK4GjIB2u/7t0tC3POHNs6DACQGvndE/OrpNKgSxc7XxbbRlhDgx0Jyo81GmGIppoa++UyZEjoSoB0u+EGxiPRNuSDdVxVlf39PfFE6EoAACWUzVrU1AknhK6ktCoqpJUrpc2bQ1fSAbmcbXRz/vmhK0En0AhD9KxbZ+uE2S0SCK9vXxvdYjwSRzN/PvlgHXXJJdKgQYxHAkCKHDhgq6LSNBaZl18BN39+2Do6JJeTxoyRunYNXQk6gUYYoic/Fkk+GBANlZXShx9aEDpwJPl8sEmTQlcSP2Vl0owZ0jPPSFu2hK4GAFACb7whbduWzkbYuHFSt24xHI/cv19asoSxyASgEYboqa2VLrxQOuOM0JUAkBiPRNuQD9Y5VVX2BrumJnQlAIASyGbtmMZGWI8e9pYhdo2wN96Q9uwhKD8BaIQhWj74wEK5WQ0GREefPtK11zIeiSPL54NNmRK6kvi68EJp+HDGIwEgJbJZaehQ6dRTQ1cSRiZjaTix2ieGoPzEoBGGaJkzx47kgwHRUlkpffRRTMMcUHTz51vYCflgHeecVF1tn4zefz90NQCAIvLeft2ncTVYXiZjC6EXLQpdSTvkctJxx0mnnx66EnQSjTBES02NdO65dlYcQHRcf72tY2c8Ei0hH6wwZsywT0cPPxy6EgBAEb3zjvTpp+luhOXfMsRqPDKXs7FI50JXgk6iEYbo2LRJqq9nNRgQRfnxyJoaW/kDNFdXZ2MCvXuHriTezjrL/h5nzgxdCQCgiPL5YBUVYesI6dhjbf1DbBph27ZJb7/NWGRC0AhDdMyZY2fCyQcDoonxSLRk+3aba2AssjCqq6Vly6S33gpdCQCgSLJZ6cQTpbPPDl1JWBUVtil5LM6xLl5sn1UJyk8EGmGIjtpaadgw6bzzQlcCoCWMR6Il5IMV1m23SV26SA8+GLoSAECR5PPB0j5hl8lIX3xhmzFGXi5nx/Hjw9aBgqARhmj47DNp3jxbDZb2VwQgqo45RrruOsYj8WV1dVLXruSDFcpJJ0lXXGG7R3ofuhoAQIGtXy9t2JDufLC8TMaOsRiPbGiwJXzHHhu6EhQAjTBEw+OP2wdr8sGAaKuslD7+OCbvWFAS5IMVXlWVtHbtobPPAIDEyOeD0QiThgyRBg+OwdtK7w8F5SMRaIQhGmpqpKFDpQsvDF0JgNZcd53UsyfjkTDbt1tmBmORhXXLLVL37rYqDACQKNms1L8/aTCSDQJlMrZfWqQXQX/wgZ0IJig/MUraCHPOTXXOrXLOrXbO/biFr1/inFvinGt0zn2l2e1TnHPLml32OOduKmXtKKLPP5deeMFWgzEWCUQb45Fojnyw4ujbV7rhBunhh6XGxtDVAAAKKJu1kPguLEmRZI2wDz+0kdHIyq/QZkVYYpTsn59zrkzSfZKmSRopaYZzbuRhd9sg6ZuSvnQK1Hs/z3s/2ns/WtLlknZJer7oRaM0nnhC2r+f3SKBuKislDZtstN3SLd8PtjEiaErSZ6qKumTT6QXXwxdCQCgQDZtkt55h7HI5mKRE5bLSd26SRdcELoSFEgp+9AXSVrtvV/rvd8n6SFJNza/g/d+nff+dUkHW3mcr0h6xnu/q3iloqRqa204nKWmQDwwHom8efPIByuWa6+V+vVjPBIAEiR/DrGiImwdUXLeebYQOtKNsIYGafRoiy1AIpSyEXaKpPebXf+g6bb2ukMSe4onxfbt0rPPWh4K64OBeOjdW7r+esYj0+6LL6TXXmMssli6d7fIgEcflXZx7g8AkiCblXr1ksaMCV1JdJSVSZMnR7gR1thoeaiMRSZKrDoPzrmTJY2S9Fwr97nTObfYObe4kVyN6Hv6aWnvXnaLBOKmstLGtvJbHyF9yAcrvqoqaccO6cknQ1cCACiAbFaaNMlSBXBIJiOtWCF99lnoSlqwYoWdkKIRliilbIRtlHRqs+uDm25rj9skzfHe7z/SHbz3D3jvx3nvx5WXl3egTJRUTY104on2igAgPq691k5pMh6ZXvl8MH5/F8+ll0qDBjEeCQAJsHWr9Prr5IO1JJ8TtmBB2Dpa1NBgR2J8EqWUjbBFks52zp3unOsmG3Gc287HmCHGIpNj1y5bEXbLLbYmFkB85Mcja2vZ1S6t6urs7GivXqErSa6yMumOO+y1cuvW0NUAADph/nzJexphLRk/3s6tRXI8MpeTBgyQzjordCUooJI1wrz3jZLuko01rpT0iPd+hXPup8656ZLknBvvnPtAUqWkXznnVuS/3zk3VLai7OVS1Ywie/ZZa4axWyQQT4xHphf5YKVTVWU7K9fUhK4EANAJ2axtPMjCoj/Us6c0blxEG2ENDfZDcy50JSigkmaEee+f9t4P896f6b2/t+m2n3jv5zb9eZH3frD3vrf3fqD3/txm37vOe3+K9761HSURJ7W10sCBNvoBIH4Yj0wv8sFKZ8wYafhwxiMBIOayWeun9OwZupJoymSkRYuk3btDV9LMjh2WEUY+WOLEKiwfCbJ3r/TEE9JNN0lkuQHx1KuXdMMNjEem0bx5NsMwcWLoSpLPOVsV9vLL0gcfhK4GANABO3faQmrGIo8sk7EF0IsXh66kmcWLpYMHaYQlEI0whPG730nbt7NbJBB3lZXSp5/ah3SkB/lgpTVjhgXLPPRQ6EoAAB3w6qt2zrCiInQl0TV5sh0jNR6ZD8ofPz5sHSg4GmEIo6ZG6tdPuvzy0JUA6Ixp0yw4n/HI9CAfrPTOPtvehDMeCQCxlM1KXbqw0XJrBg6URo6MWCMsl5POOEM6/vjQlaDAaISh9Pbtkx5/XLrxRkuMBBBfjEemzyuv2JjAlCmhK0mX6mpp6VJp5crQlQAA2imblS68UOrbN3Ql0ZbJHIohjYRcjrHIhKIRhtKbN0/6/HPGIoGkqKyUNm+2cTkkX12dncSYMCF0Jely2222nIBVYQAQK3v32mgk+WBHl8lI27ZZPn1wGzfahW0+E4lGGEqvpkY65hjpqqtCVwKgEBiPTBfywcI4+WSLE5g1y/LCAACxsHixtGcPjbC2yGTsGInxyHw+GCvCEolGGEqrsVF67DEbperRI3Q1AAqhZ09p+nTGI9Ng2zbywUKqrpbWrj305hwAEHnZrB3zTR4c2dCh0qBBEWqElZdLo0eHrgRFQCMMpZXN2gjVrbeGrgRAIVVWSp99ZqPPSK58PhiNsDBuvlnq3l2aOTN0JQCANspmpXPPlY47LnQl0eecNQwj0QjL5aQLLrATvkgcGmEordpaG6eZNi10JQAKaepUG3lmPDLZ8vlgEyeGriSd+vWTrr9eevhhVl8CQAwcOGDh74xFtl0mI73/vrRhQ8AiDhyQFi1iLDLBaIShdA4elB591JpgZMsAyZIfj3z0UWn//tDVoFjq6iwkn7Oj4VRXS598Ir30UuhKAABHsXy5tH27VFERupL4iERO2NtvSzt2EJSfYDTCUDoLFkgff8xukUBSMR6ZbNu2SUuWMBYZ2rRptjKM3SMBIPLy+WA0wtru/POlPn0CN8JyOTuyIiyxaIShdGpqLNvkuutCVwKgGBiPTDbywaKhRw/L2Xz0UWn37tDVAABakc1KZ5whDR4cupL4KCuTJk2S6usDFpHL2UmnYcMCFoFiohGG0jh40PLBrrnGWvwAkqdHD+nGGxmPTKp8PtiECaErQXW1zdo8+WToSgAAR+C9NcLIB2u/TEZ6801p69ZABTQ0SOPHS11olyQVP1mUxqJF0gcfsFskkHSVldKWLeQXJdG8eeSDRcWll0onn8x4JABE2MqVlhhBI6z98jlhCxYEePJdu6Q33mAsMuFohKE0amulrl2lG24IXQmAYsqv+mQ8Mlk+/1xaupSxyKgoK5PuuEN6+umAp8sBAK3J54PRCGu/iy6SyssD5YQtWWK7RtIISzQaYSg+7y0f7IorpAEDQlcDoJgYj0wm8sGip6pK2rfPTjQBACInm5UGDbKMMLRPr17S2LGBGmH5oHx2jEw0GmEovmXLpPfeY7dIIC0qK22Vyosvhq4EhVJXZ5udTJwYuhLkjR1rIb6MRwJA5DTPB3MudDXxlMlYVNeePSV+4lxOOu006cQTS/zEKCUaYSi+mhob47jxxtCVACiFq6+W+vZlPDJJ6uosH6xHj9CVIM85WxVWVydt3Bi6GgBAM+vW2a/miorQlcRXJmMLn197rcRP3NDAarAUoBGG4sqPRV52mXTccaGrAVAK+fHIOXPsHQzijXyw6KqqstfZhx4KXQkAoBnywTpv8mQ7lnQ8ctMmaf168sFSgEYYimvFCumdd9gtEkgbxiOTg3yw6Dr7bNvenfFIAIiUbFY69lhp5MjQlcTX8cdLI0ZI9fUlfNJ8PhiNsMSjEYbiqq218Y2bbw5dCYBSYjwyOebNs3ywCRNCV4KWVFXZDldvvx26EgBAk2zWxiK78Gm7UzIZaf58Ox9XEg0NFukzZkyJnhCh8E8TxVVTY7/BTjopdCUASql7d+mmmxiPTALywaLt9tvtkxarwgAgEj78UFq9mrHIQshkLKHhrbdK9IS5nDRqlG1biUSjEYbiWbVKevNNdosE0qqy0t69vPBC6ErQUeSDRd/JJ0uXX26NMO9DVwMAqZcf5aMR1nmZjB1LkhN28KC0aBFjkSlBIwzFU1trx1tuCVsHgDCuukrq14/xyDirr7fmypQpoStBa6qqpDVr7A08ACCo+nrpmGOk0aNDVxJ/Z5xhg0UlaYS98460bRs7RqYEjTAUT22tjdMMHhy6EgAhMB4Zf3V19nPk7Gi03XKL/ZxmzgxdCQCkXjZrOx6Wl4euJP6cs1VhJWmEEZSfKjTCUBxr11p4L7tFAulWWWln1373u9CVoCPq6qSJE8kHi7p+/aTrr5ceflhqbAxdDQCk1pYt0htvWFA+CiOTkdavl95/v8hP1NBgS/lGjCjyEyEKaIShOB591I40woB0YzwyvsgHi5eqKmnTJtvlEwAQRH7lEvlghZNvKs6fX+QnyuWk8eNt10gkHo0wFEdNjW07e/rpoSsBEFK3btLNN0uPPSbt3Ru6GrRHNmv5YDTC4uHaa63pzHgkAASTzdqk+vjxoStJjvPPt4Va+U0IimL3bmn5csYiU4RGGArv/feto85ukQAkxiPjinyweOnRw1ZhP/qovaEHAJRcNmsvmyQKFE55uaU0FDUnbNkyixYgKD81aISh8BiLBNDclVdK/fszHhk35IPFT1WVtH279NRToSsBgNTZvt0ikhmLLLxMxrLXPv+8SE9AUH7q0AhD4dXWSqNGScOGha4EQBQwHhk/W7fa2dEpU0JXgva47DLbZ57xSAAouYULpQMHaIQVQyZjaQ0LFxbpCRoapMGDpUGDivQEiBoaYSisjz+2dausBgPQXGWl9MUX0vPPh64EbVFfTz5YHJWVSXfcIT39tDUzAQAlU19vv4YnTgxdSfJcfLH93RZtPDKXYywyZWiEobDmzLEPT+SDAWjuiiukAQMYj4yLujobieRNYfxUV0v79h2KKQAAlEQ2K40da8HuKKzevW0ftqI0wj79VFq7lrHIlKERhsKqqZGGD5dGjgxdCYAoyY9HPv64tGdP6GpwNPPmkQ8WV2PHSmefzXgkAJTQnj22qKiiInQlyZXJ2ARjwVM2Fi2yIyf/UoVGGArn00+ll1+21WDOha4GQNQwHhkPW7bYFuKMRcaTcxaaX1cnbdwYuhoASIVFi6xBQz5Y8VRUWMNxyZICP3AuJ3XpIo0bV+AHRpTRCEPhPP64JUSSDwagJYxHxgP5YPFXVWU/w4cfDl0JAKRCNmvHTCZsHUk2ebId6+sL/MC5nHTuucy0pgyNMBROba10xhnS6NGhKwEQRV27Srfcwnhk1OXzwcjKiK9hw+zM9qxZoSsBgFTIZqVRo6Rjjw1dSXKdcIK9vBU0J8x7m7dkLDJ1aIShMLZulV54wVaDMRYJ4EgqK6Xt26XnngtdCY6krk6aNEnq3j10JeiMqirptdekVatCVwIAidbYKM2fz1hkKWQy9nd98GCBHnD1avscy8m/1KERhsJ44gl7FWC3SACtufxyO13KeGQ0kQ+WHHfcYSemWBUGAEW1dKm0cyeNsFLIZOytyttvF+gBGxrsSCMsddrWCHOuu5zrXeRaEGc1NdKpp0rjx4euBECUNR+P3L07dDU4HPlgyXHyydZ4njXLfqYAgKLIZ1axY2Tx5TPYCjYemctJvXpJI0cW6AERF603wpw7Ts49JWmHpC/k3AI5d0ZJKkN85HeBYywSQFtUVko7djAeGUXz5lk+GFkZyVBVZWMf+a3hAQAFl81KZ59t5x9QXGedZVlhBW2EjRsnlZcX6AERF0dbEfb3ksZK+mtJfy7pOEm/KnZRiJmnnrL9gtktEkBbTJkiDRzIeGQUkQ+WLLfeaj9LxiMBoCgOHrQVYawGKw3nbFVYQRphe/dKy5Zx8q+InHNTnXOrnHOrnXM/buHrf+Kce8M5t8w594pzrmRL847WCLtG0h/J+5/J+59Lmi5pipzrWvzSEBu1tXYKZNKk0JUAiIP8eOTcuYxHRsmWLdLrrzMWmST9+knXXSc99JB04EDoagAgcd56y14+yQcrnYoK6b33pI0bO/lAy5dL+/aRD1YkzrkySfdJmiZppKQZLTS6ZnnvR3nvR0v6B0k/L1V9R2uEDZK09PfXvH9b0r6m2wFLhnz6aenmm6Uu7L0AoI3y45HPPhu6EuRls5YlNWVK6EpQSFVV0qZN0ksvha4EABInm7UjjbDSKVhOWC5nRxphxXKRpNXe+7Xe+32SHpJ0Y/M7eO+/aHa1t6SShZoebRjWSWo87LZGsdsk8p591lZ0sFskgPZoPh55882hq4FkY5E9e7LpSdJcd53Ut6+NR151VehqACBRsllp8GBp6NDQlaTH6NFS797WCLv99k48UEODdNJJ9gNEMZwi6f1m1z+Q9AddR+fcdyT9SFI3SZe39EDO6UeS7vdee5r+fETet21VWVsaYS/LuebNsF6SnpFz+5o92/lteTIkUE2NdNxxDMYDaJ/ycssvmjnTmuk9e4auCOSDJVOPHvZvraZGuv9+/q0BQIF4b42wKVPYL6yUysulCRMKtCLs4ov54XVOuXNucbPrD3jvH2jPA3jv75N0n3OuStJfSfpGC3f7TBngngAAIABJREFUrqTfSNrT9OcjPpzaOF55tEbY37ZwW21bHhgpsGeP9OST0owZ7LQBoP0qK6UHHpCeecYywxBOPh/spz8NXQmKoapK+vd/t81tWMENAAWxZo300UeMRYaQyUj33CNt22ZxmO22ZYv07rvSt75V8NpSptF7P+4IX9so6dRm1wc33XYkD0n615a+4L1Ob+nPndF698L7lhphgHn+ecv4YbdIAB1x2WW2onT2bBphob38sp3aJig/maZMsfGPWbNohAFAgdTX25FGWOllMrZj56uvStdc04EHWLTIjuwYWUyLJJ3tnDtd1gC7Q1JV8zs458723r/bdPU6Se+qFc6pq6RXJH3de63qTHFtz/pybqCcGyfnxsq5gZ15UiRETY00YIB0eYujvADQuvx45BNPSLt2ha4m3cgHS7ayMumOO2xF2Oefh64GABIhm7XzeSNGhK4kfS6+2F7aOjwemcvZSOS4Iy1mQmd57xsl3SXpOUkrJT3ivV/hnPupc256093ucs6tcM4tk+WEtTQW2ewxtV/S6SpAqP7RG2HODZdz8yR9IiknqUHSJjn3gpwb3tkCEFP79klz50rTp0tdu4auBkBcVVba7rPPPBO6knQjHyz5qqrstfvRR0NXAgCJkM1aTDIRU6XXp4+F5ne4EdbQYB3MDs1Voq28909774d578/03t/bdNtPvPdzm/78fe/9ud770d77Kd77FW142N9I+uPO1tZ6I8y54yVlJQ2S9GeSrpUtWfsLSUNkQfrHdbYIxNCLL9pQNiMWADrj0kul44+38UiE8dlnlg82ZUroSlBM48ZJZ51lG1QAADrlgw+ktWsZiwyposIWdu3bd/T7fon3h4LyEUe9Jd3pnJY5p187p//V/NLWBznairDvS9ok6UJ5/0/y/jl5/6y8/0dJY2SrxL7f4f8ExFdtrbXi2YodQGcwHhleNmtH8sGSzTmpulqaN0/68MPQ1QBArJEPFl4mYxuPL1nSzm987z1p82YaYfF1jqQlkrZKOkPSqGaX89r6IEdrhF0j6b/L+z/8dOL9Dkn/IGlaW58MCdHYKD32mHTDDYzRAOi8ykprgj39dOhK0ol8sPSYMcPOhD/8cOhKACDWsllbE3DBBaErSa/Jk+3Y7vHIhgY7EpQfS95rSiuXNoeXH60RdpYs7f9IGiSd2dYnQ0K8/LKN0jAWCaAQLrlEOuEExiNDqauzd5PduoWuBMU2fLg0dizjkQDQSdmsrUgqKwtdSXqddJJN/Le7EZbLST16SKNGFaUuxMPRGmF9JH3Ryte3Nd0HaVJTI/Xq1cG9agHgMPnxyCeftOB8lM7mzZYPxlhkelRXS6+9Jq3q1K7jAJBamzdLb73FWGQUZDLWCPPt2UMwl7OTQmz4FkvOaZ5zeqmFy4vO6Snn9M/OaczRHudojTAn6WAb7oO0OHBAmjNHuu46a4YBQCEwHhkG+WDpc/vtlhf24IOhKwGAWMqvQKIRFl4mY4NKbT63s3+/hYoxFhlnK2V59YMkfdB0OVmHMuwrJOWc0xWtPUhbGmFr5dwXLV6k1Z39r0DMzJ8vbdpkqzcAoFAYjwyjrs5OapAPlh6DBtkOoTNntvMUOgBAsnNIPXrYZrwIK5OxY5vHI19/Xdq7l6D8eNsj6T+81wjv9fWmyzmS/o+kz7zXGEn3S/q71h6k/ChP8q3C1IrEqK213/zXXhu6EgBJUlZmuYP//u82Htm7d+iK0oF8sHSqqpK+/W1p8WKaoADQTtmsNGECL51RMGyYdPzx1gj79rfb8A0E5SfBNyRNaOH2X0laKOnPJP1/kr7Z2oO0viLM+9+06YJ0OHjQGmHXXGPbpABAIVVW2j7YTz0VupJ02LxZeuMNxiLT6NZb7RPcrFmhKwGAWPniC2npUsYio8K5QzlhbZLLWeds6NBiloXicpLObeH2kToU27VPR4n4Otpo5GFP6QbLuSHNLqe06/sRbw0N0saN7BYJoDgqKqQTT2Q8slTIB0uv/v0t6/Ohhyz7EwDQJgsW2NoAGmHRkclIa9ZIH33UhjvncjYW6Yg5j7HfSPq1c/pz53RZ0+XPJf2bpP9ous+lkt5s7UFab4Q5N07OvdTslpWS3mu6rJO0Qc5N7lD5iJ+aGttd4/rrQ1cCIIny45FPPSXt2BG6muSbN8/ywQg5SaeqKunjj+3/AwBAm2Szttn1hJYGsxBEm3PCtm2T3n6bscj4+zNJ/6+kH0p6qenyw6bb/rzpPs9JmtHagxxtRdhdkp497LZbJF3UdPl3Sd9pT9WIKe9tLPL/Z+/O46Oqz/7/vz5ssi+yyL4IIqAguwgDFa11LSKaqGAXbUVr7War9S7WHVv3789Wrdy3rbXFWgV3RWsrcUBkwiaIIiIIiCKIoCJhC3x+f1yZEiAkJ8nMnDmT9/PxmMdhzsyccwVCMnOdz3Vdp5xiV5JFRNJB5ZGZo/5gNduZZ0LTpiqPFBGphHjcrh+plWn2GDAAGjQIkAibN8+2apQfad6zx3t+7z3tgeZAc+9p7z23e8+ekues9Z515R2nokTYMCybVtrbeL8A7+djDcliQYN2zp3mnFvunPvAOXdtGY+Pcs4tdM4VO+fOO+Cxzs65fznnljnn3nXOdQ16XkmBhQth9WpNixSR9IrFoG1blUem22efwdKlKousyRo0gHHj7CLXjh1hRyMikvW2b7dcisois0vdurZCr8JEWCJhWw2JyRne85X3fOUcDZzj+84RtFtchYmwzsDmUvevAT4rdX8DcESQEznnagP3A6djjcwudM71OeBpa7Hu/mVdnnwUuNN73xtbjbYxyHklRaZPt7Kls88OOxIRyWUqj8yMZH+w0aPDjUPCNX68dX7WCkwRkQoVFsKuXUqEZaNYDN56C7ZuLedJhYU2ZrJFi4zFJenlHEOc4yFgPXAvsDLoaytKhG0Huvz3nvcP4n3pb6/OQNBPKkOBD7z3q7z3u4DHgf2yKt771d77JRzQ4b8kYVbHe/9qyfO+9t4XBTyvVJf31h9s9Gho2TLsaEQk1+Xl2QqVF14IO5LcVVCg/mACJ51kAypUHikiUqF43Hqsj1CH7KwTi9kQg7lzD/EE7/c1ypdIc44WzvFT51gMFAA/xPqGtfGe7wU9TkWJsIXA2HIePw9YFPBcHYCPSt1fV7IviJ7AF865p5xzi5xzd5asMJNMWLoUVqzQtEgRyYwRI6BdO5VHplNBgb1rrFs37EgkTLVrwwUX2IqwL74IOxoRkawWj0O/fmqXnI2GDYNatcopj/zoI9iwQY3yI8w5TnaOx4GPgXOA/we0wxZRzfGe3ZU5XkWJsPuBn+Hcj3Fu33Odq41zP8ca5d9fmRNWUR1gJJbpGwIciZVQHsQ5N9E5N985N7+4uDgDodUA06bZ5Y+x5eVERURSJFke+dJLFaxxlypRfzApbfx42LkTnnoq7EhERLLW7t0wZ47KIrNV06bQv385ibBkfzCtCIuyV7BWWr28Z7T3/MV7vqrqwcpPhHn/DHAH8AdgC84twrlFwBbgbuBuvH864Lk+BjqVut+xZF8Q64C3Ssoqi4FngIFlh+yneO8He+8H16lTJ+DhpVzTp9tP/SMCtYMTEak+lUemz+uv21aJMAFrGtyjh8ojRUTKsXAhFBUpEZbNYjErjdxd1rqgRMKmZB93XMbjkpR5CbgCuNs5xjhHtSoEK1oRBt5PAk4AHsGakK0H/gwMx/uDJj+WYx5wlHOum3OuHnAB8FwlXtvcOde65P5JwLuVOLdU1XvvwTvvaFqkiGSWyiPTR/3BpDTnbFXYa6/B+vVhRyMikpWSM2ZGjgw3Djm0WMySlYvKatxUWAgDBlgyTCLJe8YAPYAFwF3Ap879tzrRV/Z4FSfC7KwJvP8Z3p9Rcvs53icOep5zD+Bcq7IP4YuBK7ElbcuAJ7z37zjnbnbOjbGXuyHOuXVAHvCQc+6dktfuwcoi/+OcextwwP9W9ouVKpg+3bbjxoUbh4jULLVq2aowlUemnvqDyYEuvNAaCT/+eNiRiIhkpXgcjj5aBTLZLDnE4KDyyOJiWLBAZZE5wHs+9Z7fe09PLGfUFNgNzHCOu5wj8D+y877SybNyjua+Avrj/arUHbTqGjVq5Ldt2xZ2GNE2YAA0aGBF8SIimTR7tl16nTrVVqxI9W3caO/if/c7uLYyi7ol5w0aZAnoefPCjkREJKvs3QstW9r1uSlTwo5GytO9u1U/7tf28q237DOt3k+mnHOuyHvfKNwYaAZcBFwC9Pc+WMlksBVhlYgjxceTMK1caT84NC1SRMIwfDi0b6/yyFRK1naoP5gcaMIEmD8f3n8/7EhERLLK0qU2WFf9wbJfLGbXUfdb61NYaFtNjMxJ3vOl99zvPYOA//b9cI4HnKPMakVIfSJMconKIkUkTMnyyBkz4KsqD4WR0goKoFEjW/0jUtr551u/MDXNFxHZj/qDRUcsZsOxV6wotTORgMMPt+ViktO8p3SHuIuw0skyKREmhzZ9ujVT7to17EhEpKbKy4OdO+H558OOJDeoP5gcSocOtlLwsccOuJQuIlKzxePQuTN06RJ2JFKRWMy2+/UJKyy01WBOxWs1TLn/4EqESdnWrrUfGpoWKSJhOuEE+4Cu8sjq27jRpgCrLFIOZcIEu4y+YEHYkYiIZAXvLRGmssho6NXL+rn9NxG2dau991GjfDmAEmFStmSHQSXCRCRMKo9Mnddft60SYXIo48bZaHmVR4qIAHZtYMMGJcKiwrl9fcIA633pvRJhcpBUJ8L+DuiTSi6YNg369YOjjgo7EhGp6fLyYNcueO65sCOJNvUHk4q0aAFnnAGPPw579oQdjYhI6JL9wZQIi45YzBKYn37Kvkb5Q4aEGpNkn+CJMOf64twfcW4GzrUr2TcW5wb89zne/wjvN6U8SsmsTz6BOXM0LVJEssOwYdCxo8ojq6ugwDr9qj+YlGfCBFi/3r5fRERquHgc2rSBnj3DjkSCSvYJe+MNrFF+9+7Q6pDDA6WGCpYIc+5bwDygA3AS0KDkke7ADWmJTMLz9NO2hFRlkSKSDZLlkS+/DF9+GXY00bRxI7z7rsoipWJnnglNmqg8UkQEmDXLVoOpz3p0DBwI9euXlEcmEiqLzDHO0dm5gxvhO4dzjs6ldpVbrRh0RdgtwFV4fw6wq9T+AmBowGNIVEyfDr17Q58+YUciImJUHlk96g8mQTVoYL3Cpk2DHTvCjkZEJDRr18Lq1SqLjJp69Sz3NXvmLqt0Gqp0RY75EGhdxv7DSx4DwHt+5D2HrFYMmgg7FnipjP2bS04oueKzz+wDk1aDiUg2Of546NRJ5ZFVVVAAjRvbZVKRikyYYMMpXirrrZ+ISM0wa5ZtR44MNw6pvFgMFr1dh69ppBVhuccBvoz9jYHAV/DqBHzeZqwscvUB+wcC64KeTCLgmWdg7171BxOR7JIsj/zjH+GLL6B587AjipaZM+1dofqDSRCjR8MRR1h55LhxYUcjIhKKeByaNYO+fcOORCorFoM9e2uRqD2Ck/v3DzscSQHnuK/kjx74nXMUlXq4Nlap+FbQ4wVdEfYYcCfOdSw5cR2c+wZwF/Bo0JNJBEybZg0F+/ULOxIRkf2pPLJqNmyAZctUFinB1akD558PL7ygvnwiUmPF45ZQqV077EiksoYPh1rsYfYR46xhmOSCviU3B/Qudb8v0ANYCHw/6MGCJsKuw+ot12BLzt4FXgNmA5ODnkyy3ObN8NprthpMHSFFJNscfzx07qzyyMpSfzCpivHjYedOeOqpsCMREcm4jRvhvffUHyyqmjbaQ79aS5ld6xthhyIp4j2jvWc08Ffg9OT9ktup3nOZ96wIeryKE2HO1QKOAi4r2eYD44FeeP8dvN9Tpa9Ess9zz0FxsfqDiUh2cs5Whb3yipVHSjDJ/mCDBoUdiUTJ0KG2QlzTI0WkBkr2B1MiLKKWLSO2N86bn3WnuDjsYCSVvOdi7w89DTKoICvCPFZr2RbvV+H9NLx/Au8DZ9skIqZPt9UWgweHHYmISNny8mD3bnj22bAjiY6CAuv0WydoW1ARLPE8frytFF+/PuxoREQyKh6Hhg01YyayEglizGbbzrq8FbhrlESBc9R3jl87x7+c4y3nWFL6FvQ4FSfCvPfAcsoeUSm54quv4F//stVgKosUkWw1dKjKIytD/cGkOsaPtwE6//xn2JGIiGTUrFlwwglQr17YkUiVJBKMaLoUgNmzQ45FUu0B4FpskOMzwPQDboEE7RF2DXAXzvXHKUuSk154wZpQa1qkiGQz5yA/3xL3W7aEHU32U38wqY5evWw5hMojRaQG+fJLeOstlUVGWmEhHY/vQNeuSoTloLFAnvdM9J4bveem0regBwmaCHsCG0e5ANiBc1/td5PomzYN2reHYcPCjkREpHwqjwxu5kzrD6baDqmq8eNh3jxYoY4YIlIzvPEGeG9dBSSCtm2Dt9+G448nFrNEmPdhByUpVAR8VN2DBE2EXQn8ELgEmAj85ICbRNnXX8OMGTBuHNQK+i0hIhKSIUOgSxeVRwah/mBSXRdcYCsxtSpMRGqIeBzq1rVh1RJBCxdaWX9JImzDBli5MuygJIXuAK5yjmpVKgZ7Z+z9X6tzEslyM2bAjh2aFiki0ZAsj7z3XiuPbNEi7Iiy06ef2uz3Sy4JOxKJsg4drLT2scfg+uvVR1REcl48btfcGjYMOxKpkkTCtkOHMnKT/XH2bOjRI7yQJKVOAUYCpznHu8Du0g96z5ggBwm2/Me5w8u9SbRNmwatW2v9r4hER14eFBfDM8+EHUn2Un8wSZXx4+H99+0qu4hIDisqsmpw9QeLsEQCunaFNm3o1QsOP1x9wnLMJuBp4DXgU+DzA26BBK2V2ASUV1lbO+gJJcts3w4vvggTJkBt/TOKSEQMHmxvcp58Ei6+OOxoslNBATRpAgMGhB2JRN2558KPfwxTp8KgQWFHIyKSNnPn2nU2JcIirLDwv32va9WCESNsCqjkBu9JyRv/oA2hRgMnlbqdio2sXAN8JxWBSEheecUaCmpapIhESbI88tVXYfPmsKPJTuoPJqnSogWccQY8/jjs2RN2NCIiaROPW/Jk+PCwI5Eq+fRTWLt2vwZvsZgtat64McS4JOWcY7BznO8cjUruN3Iu8EKvgIkw718/4PZvvL8TuBolwqJt+nR7g6vSGRGJGpVHHtr69dYfTD/bJVXGj7fvq2TJrYhIDpo1C/r3h2bNwo5EqiTZH+yARBjYNFCJPuc4wjnmAoXAY8ARJQ/dA9wd9DjVHRH4FqCFo1G1cyc89xyMHWujUUREomTQIOjWTdMjy6L+YJJqZ50FjRtbeaSISA7atQvefFNlkZFWWGjtfkq1hRg0CA47TH3Ccsi9wAagJVBUav+TwLeCHqTqiTDnGgM/Bz6q8jEkXP/5D3z1lcoiRSSakuWR//43fB64N2bNoP5gkmoNGsC4cbaSfMeOsKMREUm5BQusfbLmh0VYIgH9+u038vOww2DoUCXCcsjJwCTv2XLA/pVA56AHCTo1civOfVXqthX4EvgeVh4pUTRtGjRtCiefHHYkIiJVo/LIshUU2CVt9QeTVJowAb78EmbMCDsSEZGUi8dtq0RYRO3dayM/S5VFJsViNvh427YQ4pJUawDsKmN/ayDwlbqgK8J+csDtCuBMoAvePx/0ZJJFdu+GZ5+FMWMsTS4iEkUDB8KRR6o8srT162H5cpVFSuqddBK0aaPySBHJSfE49O4NrVuHHYlUyfLlVu00dOhBD8Vidt20sDCEuCTV4sD3S933zlEb+DXwn6AHCXap2PtHKhGYREFBgU1aO/fcsCMREam6ZHnknXdaeWTLlmFHFD71B5N0qVMHzj8fpkyxlWHqJi0iOWLPHiudu/DCsCORKiujUX7S8OH2lnH2bBg9OsNxSapdA7zuHEOAw7AG+ccAzYARQQ8StDRyD861KWN/S5zTHO0omj4dGjWCU08NOxIRkerJy7N3sE8/HXYk2aGgwMre+/cPOxLJRRMm2LAd/X8TkRyyZIktJlKj/AgrLLT+qEcffdBDzZtD3742FVSizXveBfoCc4B/AfWxRvkDvGdl0OMELY10h9h/GGXXZ0o2S35gPPNMa34rIhJlAwZA9+4qj0yaOdManKg/mKTD0KFWjqzySBHJIckEifqDRVgiAUOG2NTIMsRiNhW0uDjDcUnKec+n3nOD95zlPWd4z3Xes74yxyj/XbJzVyXPBVyOc1+XerQ2MBJ4rzInlCwwezZs3KhpkSKSG5LlkXfcAZs2QatWYUcUnk8+gfffh0svDTsSyVXOwfjxcNtt1o+uXbuwIxIRqbZ4HLp1g06dwo5EqmT7dlvWd/Wh5/jFYvDAA/a0gQMzGJuknHPUA44F2nDA4i7veSnIMSpaEZZsju+AH7J/w/wfYivCLq9U1BK+adOgfn04/fSwIxERSQ2VRxr1B5NMGD/epnM98UTYkYiIVJv3lghTWWSELVpkS73KaJSfFIvZdvbsDMUkaeEcpwBrgfnAS8ALpW6BBzmWnwjzvhvedwNeB4777327HY33p+J9oqpfhIRg71546ilLgjVuHHY0IiKp0b8/9Oih8shkf7ABA8KORHJZ7972PfbYY2FHIiJSbcuXw2efqSwy0spplJ/UqRN07qxEWA64H0t6dQMaAg1K3RoGPUiwHmHej8b7LZWPUbLO3LlWOqNpkSKSS5Llka+9Zu9ma6qCArukfYj+GCIpM368NSZesSLsSEREqiUet61WhEVYImGZrgrK9WMxS4R5n6G4JB3aAbd5zxrv2eE9O0vfgh7k0Ikw5+4LfJPomD4d6tWDs84KOxIRkdSq6eWRyf5gKouUTLjgAtsOGQK1akHXrmqgLyKRFI9D27a2sFwiqrCw3LLIpFjM2lt++GEGYpJ0eQEYXt2DlNcsv2/AYyifGhXeWyLslFOgWbOwoxERSa3jjoOjjrLyyIkTw44m89QfTDLp9dctAfbll3Z/zZp9/+8mTAgvLhGRSvDefpyNGmWLyyWCPvvMMls/+lGFT02Wv86ebQOQJZIuB6Y6xyBgKbC79IPe82iQgxw6Eeb96OpEJ1lowQJ7o3rjjWFHIiKSesnyyN/9zt4UtW4ddkSZNXOm9Qfr3z/sSKQmmDTJ+o6WVlRk+5UIE5GIWLMG1q1TWWSkFRbaNsCKsD59oHlzmDULvvvdNMcl6XIqcDJwBlDE/guzPARLhAXrESa5Ydo0qFMHxowJOxIRkfTIy9s3FKSmUX8wyaS1a8vev2aNja//299g8WLYGbhdh4hIxs2aZVslwiIskbAVyoMGVfjUWrVgxAg1zI+4u4A/Ak28p7H3NCl1axr0IOWVRu5TUR8w738a9IQSkmRZ5EknweGHhx2NiEh69OsHPXvCE0/AZZeFHU3mfPyxNS2vSV+zhKtzZ0t6HahuXfjDH/YlwOrUgV697P9m6Vv79qpDEpHQxePQogUcc0zYkUiVJRJw7LHQuHGgp8di8OKLNbN4IEc0B/7kPduqc5BgibCD+4XVBXoBtYFF1QlAMmTJEvjgA7tKKyKSq5LlkbfdBhs3Qps2YUeUGcn+YKPV1UAyZPJk6wlWVLRvX8OGMGUKnH++JWaXLNl3mz0bHnts33MPP/zg5Ngxx9gxREQyJB63vlG1VCcVTd5baeR55wV+SSxm2zlz4Oyz0xSXpNN04JvAyuocJFgirKx+Yc7VBx4GZlUnAMmQ6dPtJ/zYsWFHIiKSXnl5cOutVh55+eVhR5MZBQU2BOW448KORGqKZB+wSZOsTLJzZ0uOJff37m2388/f95ovvoC3394/Qfbww7Ct5KKuczbw4sAEWZcu+pQqIin36ac2bPnSS8OORKpsxQr73XL88YFfMngw1Ktn12eUCIukVcBk5xgFLOHgZvn3BDmI874aQx+dOwZ4Ge87Vf0g6dOoUSO/bVu1Vszljj594IgjrJmyiEgu894+gLdvD6+9FnY0mdGzp5WfPfdc2JGIVM7evTbtq3RybMkSWLnS/i8DNGkCffvunxzr29eGQ4iIVNGTT9oi8kQiUJ91yUZ/+5t1vV+yxH4vBBSLwZ498OabaYytBnDOFXnvG2X2nHxYzsPeewLNAw1aGnkorYBgxbgSnnffhWXL4Mc/DjsSEZH0S5ZHTp4MGzbYRYBcluwPVlNWv0luqVULune32znn7Nv/9dfwzjv7J8cefxz+9Kd9z+na9eDVYz16aGCEiAQSj0OjRjBgQNiRSJUVFto/Yp8+lXpZLAb33GPV/arIjxbv6ZaK4wRtln/VgXuAdsAE4KVUBCJpNH26bUu/wRQRyWV5eXDLLVYe+aMfhR1NehUU2PbEE8OMQiS1Gje2UpfS5S7ew7p1B68ee/FFu7QPUL++NU0+cPVYq1bhfB0ikrXicRg+3GZ8SEQlElbrWMkLICNHwu23w7x58I1vpCk2yWrBSiOdO3D52V7gM+A14Hd4vzX1oVWfSiNL9O9vbyg1J1ZEagrv7epg27a5XxJ+6aUwbRps2qSVMFIz7dhhK99LJ8cWL7aRYEnt2x+8euzoo61RjIjUOFu2QMuWcPPNcN11YUcjVbJzp5XO//zncMcdlXrpli02s+WWW/TvXx2ZKo10jvuA//GebSV/PiTv+WmQYwZtlp+S5WcSgg8+sDeD9wTqGScikhuS5ZG33mrdcNu2DTui9CkogFGjlASTmqt+fattOrC+acOGg1ePvfYa7Nplj9eta/0ED0yQtW1rP0NEJGe98YZdMxs1KuxIpMreegt2765Uo/ykFi1s8bDWiURGX6BuqT9XW9DSyHpALbzfccD++sBevN+VimAkDZJlkeeeG24cIiKZlpdnl3qfegquuCLsaNJj3Tq74JGrX59IdRxxBJxyit2Sdu+2MXGlk2MFBfD3v+97TqtW+0po5H6QAAAgAElEQVQqk8mxY46BBg0y/iWISHrE47YgVE3yIyyRsG0VEmFgfcKmTrXKel1LzG7eM7qsP1dH0NLIZ4HX8f6eA/b/HDgR78emIphUU2kkMGSIXdUsLAw7EhGRzPLePry2abOvj1aumToVLroIFi5Ut1+R6ti8Gd5+e/8E2dKl1kkZrKn/UUcdvHqsSxetHhOJoGHDLBEWj4cdiVTZRRfZKt+PP67Sz+HkW6hFi6yTkFReSFMjrwfu8p6iA/Y3AK72npuDHCfo1MgRwKQy9r8K/CbgMSTT1qyB+fOtE6CISE2TLI+8+ebcLY8sKIDmze0DuYhU3eGHW8fk0l2T9+yBVav2T44tWABPPrnvOU2b7r9yLLmSrEmTzH8NIhLI11/bf+Vrrgk7EqmWRMJWg1XxYkQsZtvZs5UIi5gbgD/B/okwoGHJYylNhDUEisvYvxfQb/pspbJIEanp8vLgppvs5+GPfxx2NKk3c6b6g4mkS+3atgrsqKP2fy+1dautFiudIJs6FR58cN9zunU7ePVY9+76vyqSBebOheJi9QeLtM8/t9YQP/hBlQ/RuTN07GiJsCuvTGFskm4OKKuscQCwOehBgibClgAXYhm20sYDS4OeTDJs+nRLb3fvHnYkIiLhOOYYmx75xBO5lwj76CNYuTL3vi6RbNekCZxwgt2SvIe1aw9uzv/887B3rz2nQQPrznxgguzww8P5OkRqqHjcqp2HDw87EqmyefNsW40mb87ZqrB43H6Eq8o9uznHViwB5oFVzu2XDKsN1MdWigUSNBF2M/AszvUAXivZdzKQB5wT9GSSQR9/DHPm2ExYEZGaLD/fVoWtXw/t2oUdTeq8/rptTzwx1DBEBPsE1aWL3b797X37t2+Hd9/dPzn2zDPw8MP7ntOhw8HJsaOPtqmWpU2dCpMmWcKtc2eYPBkmTMjM1yeSQ+JxGDhQFcyRlkjYz93Bg6t1mJEj4fHHraNQ166pCU3S5kpsNdifsbZdX5Z6bBew2nveDHqwYIkw71/CuW8D1wH3lexdBIzB+xlBTyYZ9PTTtj3vvHDjEBEJW14e3HijrZLNpbXvBQU2//u448KOREQOpUEDGDTIbkneW9/CA1eP/fvfNtUSLAnWp8++xNimTXDffZZYA/vUNnGi/VnJMJHAdu600kgtpo64wkLo3dv6NFZDsk/YrFlKhGU77/krgHN8CMzxnt3VOV6wqZERVaOnRp54Inz2GbzzTtiRiIiE79hjrfwol8ZD9ehhX9czz4QdiYikwq5dsHz5wQmyTz459GuaNIFf/MKS4ocffvCtRYuDV5aJ1GBvvGHJj2eegbPPDjsaqRLvoXVrGDMG/vznah1qzx5o2RLOPx8eeihF8dUgYUyN3Hdu2gNtgFql93vPwiCvD1oaKVGyYYOlta+7LuxIRESyQ36+rQr75BNo3z7saKov2R8sl1a4idR09erZxMm+ffdf5bVpE7RpYx/+DrR1q7XBKO/CdpMmh06SlbU/eWvQIPVfo0jIktfDkiuBJIJWrbJm+ccfX+1D1a5tveJmz05BXJIRzjEA+DvQCyuVLM1j/cIqdOhEmHNfAUfi/SacSzYmK5v31VuTKKn1zDPWmFXTIkVETF4e3HCDlUf+5CdhR1N96g8mUnO0amU9wdasOfixLl3sQ+GXX8LmzRXftmyxiZebN9sHyeKyhsKXqF+/comz5K1JE3WdlqwVj9ti6pYtw45Eqqyw0LbVaJRfWiwGM2bYj0R9X0TCFOAj4FLgE8rLU5WjvBVhPwG2lvxZl5yjZPp0G/Xdt2/YkYiIZIfeve2d7xNP5EYibOZM+1Dar1/YkYhIJkyebD3Bior27WvY0PbXqmU/D1q0qNykcO9h27bgCbQPP4QFC+x+6TgOVLt25ZNnhx8OzZvba0XSpLjYSiMvuijsSKRaEglbsZqiz7rJ1YFz5uw/60SyVh9ggPe8X52DHDoR5v1fAXCuDvAZkMD7z6tzMsmAzz+H116Dq6/W1TgRkdLy821V2Mcf25S2KCsogFGj7AOwiOS+ZKlkKqdGOgeNG9utc+fKvXbHDkuOBUmgbdgAy5bZ/S+/LP+4zZoFT5yVTrQddljV/x4ORVM6c87ixVZNPGpU2JFItSQSNoCkTmq6PA0ZYq0UZ89WIiwi3gbaQroSYUneF+PcU1gNphJh2e6556zrn6ZFiojsLy8Prr/eVs3+9KdhR1N1a9daKVQurGwTkeAmTMieREz9+tCund0qo7gYvvgiWAJt82YrB03u27v30Mdt2LByibPkrVGjsi8cT526/wo8TenMCcn+YCNHhhuHVMOuXbBoUUrHfjZoAIMHq09YhPwGuMM5rsOSYvtNj/SezUEOEjSNuhjoAayuRIAShmnTbPbrwIFhRyIikl169bJl9E88Ee1EWLI/2OjR4cYhIlJZdepYz7NWrSr3ur17bSlPkOTZ5s02fTPZB23XrkMft27dshNmTz11cPlnUZGtEFMiLLLicasejvqi8BptyRLYuTMljfJLGzkS7r0Xtm/XnJAI+HfJ9l/s3x/MkZJm+fu7Ebgb524AFgDb9nvU+0BZN0mzL76AV1+1D3gqixQROVh+Pvz2t9EujywosFUN6gMpIjVFrVpWNtmsGXTrFvx13tsn26AJtI8+2lc/V5a1a1Pz9UjG7d0Ls2bBmDFhRyLVkuJG+UmxGNxxB8ybp9LZCEjJleCgibAXS7ZPUY2sm6TZCy/A7t2aFikicih5eZYImzYNfvazsKOpmoIC+MY31B9MRKQizlnZZMOG0LFj8Nd17Vr2lM5ateDOO61MslmzlIUp6ffee7ZAUEmOiEskoE0bm5ibQsOH23b2bH2PZDvveT0Vxwn6Lnp0qdtJpW7J+4E4505zzi13zn3gnLu2jMdHOecWOueKnXPnHfDYHufcWyW354Kes0aZNs1WOKR4qaiISM44+mibtPjEE2FHUjXJ/mAnnhh2JCIiuWvyZEuelXbYYfY75JprrHn+NdfY6mKJhGR/MCU5Ii6RsM+6Ka5+atkS+vRRn7CocI6+zvFH55jhHO1K9o11jgFBjxEsEeb96+XeAgXragP3A6djIy8vdM71OeBpa4HvA4+VcYjt3vv+JTctaj3Q1q3w8sswbpxWCYiIlCc/32Zkr1sXdiSVV1BgWyXCRETSZ8IEmDLFVp04Z9uHH4Z33oH58+H00+Huu61M8+KLbb9ktXgc2revXGWtZJkvvrD+fykui0yKxezt4Z49aTm8pIhzfAuYB3TAFmUlu7p1B24IepxgGRPnRh3iNhLnhuDc4QGOMhT4wHu/ynu/C3gcOLv0E7z3q733S4ByxsJImV56yRoHalqkiEj58vJsO21auHFURUGBNXJWfzARkfSaMAFWr7bmUqtX72uSP2gQPP44fPABXHYZ/POfcOyxcNZZNszE+/KOKiHw3hJho0apjXKkzZtn2zRVP8Vi8OWXymtHwC3AVd5zDlB6GkoBlnMKJOjSoQJgZsmtoNT9AiABbMS5p3CuUTnH6AB8VOr+upJ9QdV3zs13zs11zo2txOtqhunTrV56xIiwIxERyW49e8Jxx0WzPFL9wUREskO3bvCHP1iD/ZtvtpKtE0+0D+nTpmlZSRb58EOrYlVZZMQlErYdMiQth4/FbKvyyKx3LPBSGfs3A0EWaAHBE2FnAsuAi4AeJbeLgHeAc0tu/YHfBz1xFXTx3g8GxgP/zznXvawnOecmliTM5hcXF6cxnCxSVAQvvmhlkbU1t0BEpEL5+fDmm/YBJirWrLF38yqLFBHJHi1b2hCWtWvhwQdt+mRenvUTe/BBm1opoVJ/sBxRWGj/r5o3T8vhu3a18lklwrLeZspeUDUQW2wVSNBE2K3Az/D+H3i/quT2D+Aq4Dq8fxb4KXBWOcf4GOhU6n7Hkn2BeO8/LtmuwlaildkIzXs/xXs/2Hs/uE6doEMxI+6VVywZpmmRIiLBRLE88vWSlpxKhImIZJ8GDeDyy62H0bRpliC74gprrH/TTbBpU9gR1ljxuP1z9O4ddiRSZd7va5SfJs7ByJFKhKVSgGGJVznn3nXOLXHO/cc5F2Qc6GPAnc7REfBAHef4BnAX8GjQ2IImwvpQdtLq45LHAN4G2pZzjHnAUc65bs65esAFQKDpj865Fs65w0r+3AoYAbwbMPbcl/xl+41vhB2JiEg0HHUU9O8frfLIZH+wY48NOxIRETmU2rXt4vTcuXYBY9gwuPFGS4hdeaVN/pWMmjXLEhzqKhBha9fCxo1pa5SfFItZscCaNWk9TY0QcFjiImCw974fMA24I8ChrwM+BNYAjbG80ExgNjA5aHxBfxy8C0yiJBkFUPLn37AvIdUJ+PRQB/DeFwNXAq9gZZZPeO/fcc7d7JwbY4d0Q5xz64A84CHnXLJVXW9gvnNuMfZF/t57r0QYWIP855+HsWOhbt2woxERiY78fPugsnZt2JEEo/5gIiLR4ZzV4j3/vHXfvuACm0R51FFw/vk2fVLS7pNPbK6ByiIjLtkfLI0rwkB9wlIsyLDEmd77opK7c7GqwXJ5z27vmQD0BPKx1ln9vOc73hO4OWPQd9NXAKcCH+NcAc4VYKvBTgV+VPKcI4EHyg/av+S97+m97+69n1yy73rv/XMlf57nve/ovW/kvW/pvT+mZP8c731f7/1xJduHg36BOe/VV2HrVpVFiohUVpTKI9UfTEQkuvr0gT//2aZPXn01vPyyNfw+6SSYMUOTJtNo1izbKhEWcYkEHHYY9OuX1tP07QtNmigRliKVHZb4A2DGoR50jpOdIz9533tWAkdh5ZBvOcfLzhG4gVywRJj3CaAbMAlYWHL7DZb8alrynEfx/s6gJ5YUmT4dmjWDk08OOxIRkWjp0QMGDIhGeWRBgW2VCBMRia727eH3v7faq7vugvffhzPOsA/3jz4Ku3aFHWHOicehcWMbFi0RVlho79nq1UvraWrXhuHDlQirhDrJQYUlt4lVOYhz7iJgMFBePulaSq0Yc46hWCnk34BrgOOwfFUgwesrvN+G9w/h/VXA3UAbYDFW6ihh2L0bnn0WxoxJ+w8FEZGclJ9vVxmzvRlEQYH1glR/MBGR6GvaFH75S+sX9te/2r7vfQ+OPBLuvhu++irc+HJIPA4jRkBNmaGWk3bvhgUL0l4WmRSLwdKlsGVLRk4XdcXJQYUltymlHgs0LNE5900sgTXGe7+znHP1BV4vdT8PmOM9l3rPPdjwxjFBAw+eCHOuNs6Nw7kXgdXAOcBDQI/Ax5DUmjnT/oeed17YkYiIRFNUyiPVH0xEJPfUqwff/S4sWQIvvQQ9e8KvfgWdOsGvf20NrqTKPv/cEhoqi4y4pUth+/aMJsIA5szJyOlyWYXDEp1zA7Cc0hjv/cYKjtccKP2cEcDLB5yvvNLL/VT8jtq5o3HuTuATbCTlIsAB38H7O/D+w6AnkxSbNs3W+n7rW2FHIiISTd27w8CB2V0euXq13VQWKSKSm5yD00+H116DefPgtNOsdLJrV7jkEnhXM8KqIlnepkRYxBUW2jbNEyOThg61GXQqj6yeIMMSsVLIxsCTzrm3nHPPHeJwAOuB7gDOcRgwAHiz1ONNgPJWlO2n/ESYc7Ow7v0tgHy8PxLvrwPU0TFsxcXwzDNw1llQv37Y0YiIRFd+vr3JWr067EjK9nrJKnAlwkREct/gwfDPf8KKFTBxIjz+OBxzDHz721bnp8b6gcXj1l99yJCwI5FqSSSsPcSRR2bkdA0bwqBBSoSlQoBhid/03h/hve9fciuvtHEGcIdznATcDmwDZpV6vB/wQdDYKloRdgLWhf9evH+9gudKJs2aBZ99pmmRIiLVle3lkTNn2hvAY44JOxIREcmUI4+EP/4R1q6Fm26CuXOtRP6EE2xY1p49YUeY9WbNgmHDLBkmEVZYaMu0nMvYKWMxO+2OHRk7pVTsemAH8G/gEuBS7yk9YeQS4NWgB6soETYEqAPMxrlFOPcLnGtbyYAlHaZPhwYNbBm1iIhU3ZFH2qW/bC2PVH8wEZGaq1UruP56G+rywAN2Ify886BXL/jTn6x3khxk61ZYuFBlkZH31VdWGpyh/mBJsZgNcZ0/P6OnlXJ4zybvGYVVK7bwnqcPeEoecHPQ45X/rtr7RXj/Y6AdcA/Whf+jktediXMtKhG7pMrevfDUU5YEa9Qo7GhERKIvP9/6smRbeeTq1fbhR2WRIiI1W8OG8KMfwfvvw5NPQosWdr9LF7j5ZusML//15pu2aE6JsIibP9/KgTOcCBs+3LYqj8w+3vOl9xy0JNZ7Nh+wQqxcwS4ve78D7/+G96OB3lhTs18An+LcjKAnkxR5801Yv17TIkVEUiVZHvnkk+HGcaCCAtuOHh1qGCIikiVq17bPAImE/Y4YOhRuuAE6d4af/AQ+1BwzsP5gtWtbaaREWLJRfoYbvbVubYsulQjLXZWvs/D+A7y/FugE5EPwrJukyLRpNm75zDPDjkREJDd062YNirOtPLKgwMpi+vQJOxIREckmzlnZ/AsvwNKltrL5oYegRw+44AJYsCDsCEMVj1vXg8aNw45EqiWRsO/pli0zfupYDN54w4qxJPdUveGI93vw/lm8PzuF8UhFvLf+YKeeCk2bhh2NiEjuyM+3JfjZdDVd/cFERKQixxwDf/mL/f765S9hxgy7uHPyyfDyyzVu0uSOHZY/UVlkxHlv/5AZLotMisXgiy+sRZnkHr2zjpp58+CjjzQtUkQk1ZLl5tlSHqn+YCIiUhkdOsAdd9ikyTvvhPfes57Cxx0Hf/sb7N4ddoQZUVhojc6VCIu4jz+2dkBDh4Zy+ljMtiqPzE1KhEXN9OlQpw6MGRN2JCIiuaVbN+tBkS3lkTNn2laJMBERqYxmzeBXv7IVYo88YrVd3/2uTUm+5x4bqZjD4nGrHE0mMiSiEgnbhrQi7MgjoV07JcJylRJhUeK99Qc7+WSbFCMiIqmVn299VVatCjsS9QcTEZHqqVcPvvc9ePttePFF67X0y19Cp05w7bW22iYHzZoFffvq41LkFRZC3bq2ojEEyWTqrFmhnF7STImwKFm82D6caVqkiEh6ZEt5pPfqDyYiIqnhHJxxhq00LiyEb33LSie7doUf/ACWLQs7wpQpLrYG5yqLzAGJBPTvD/XrhxZCLGaVxmvXhhaCpIneXUfJtGn2gehszScQEUmLrl2tF0XY5ZGrV9u7rtGjw41DRERyS7IFwPvvww9/CP/4h608HjPGasAi3lh/0SLYtk2JsMjbs8cGGIVUFpmULK99441Qw5A0UCIsKpJlkSeeCK1bhx2NiEjuys+HhQth5crwYigosK36g4mISDp07w73329DWW64AebMgZEjYfhweOopS0REUDxu25Ejw41Dqunddy2jGVKj/KR+/aBxY/UJy0VKhEXFu+/C8uWaFikikm7ZUB6p/mAiIpIJrVvDjTfaKuT774eNG+3zRu/e8NBDsH172BFWSjwORx0FbduGHYlUS8iN8pPq1IETTlAiLBcpERYV06dbff8554QdiYhIbuvSxd54hVUemewPduKJ9nNfREQk3Ro2hCuusJLJJ56wyZOXX26/E2+9FTZvDjvCCu3da43NVRaZAxIJaN7cspohi8Vs3sQXX4QdiaSSEmFRMW0ajBhhM1xFRCS98vOt0cgHH2T+3B9+aFfmVRYpIiKZVrs25OVZU/2ZM62n2G9/a5Mmf/Yz62GZpd55B7ZsUSIsJxQWWllkFlwQjMXsGuWbb4YdiaSSEmFR8P77lobWtEgRkcwIszxS/cFERCRsztnvoRdftM8heXnw4IPQowdceKH10swyyf5gSoRF3Ndfw9KloZdFJh1/vJVIqjwytygRFgXTp9t23Lhw4xARqSk6d4Zhw8IpjywosJ4t6g8mIiLZ4Nhj4ZFHYNUq+MUvLDk2aBB885vwyitZM2ly1ixbuNalS9iRSLUsXGh1rlmSCGvUCAYOtO8vyR1KhGWzqVOha1f4zW+gXr19lzlERCT98vPhrbdgxYrMnVP9wUREJFt17Ah33gkffQS33w7LlsFpp8GAAfD3v8Pu3aGF5r19VBo1Sr8+Iy/ZKD/kiZGlxWJWrblzZ9iRSKooEZatpk6FiRNtpDHArl12f+rUcOMSEakpwiiP/PBD+4ChskgREclWzZrBNdfY76y//MUSYN/5DnTvDvfeC1u3ZjyklSth/XqVReaERAK6dbPV8VkiFrMk2IIFYUciqaJEWLaaNAmKivbfV1Rk+0VEJP06dbKZ2Zksj1R/MBERiYp69eD737ceYi+8AEceCVddZe0FfvMb+PTTjIWSLJwZOTJjp5R0STbKzyIjRthWfcJyhxJh2Wrt2srtFxGR1MvPh8WLbWhJJiT7g/XunZnziYiIVFetWnDmmfY7LJGw3mG3327Nui69FN57L+0hxOPQqhX06pX2U0k6rV9vK+OzpD9YUps20LOnEmG5RImwbNW5c+X2i4hI6mWyPNJ7G1Wv/mAiIhJVQ4fa78zly+EHP7DeYb17w9ix8MYbaTut+oPliGR/sCxLhIGVR77xhvXxl+hTIixbTZ4MDRvuv69hQ9svIiKZ0bEjDB+emfLIVatg3TqVRYqISPT16AEPPGDVLNdfb0tpYjH7nfr00ynNJnz0kbUrU3+wHFBYCHXq2ACGLBOLwebNGVngKBmgRFi2mjABpkyxJcXO2XbKFNsvIiKZk58PS5bY1e10SvYHGz06vecRERHJlNat4aabbADYH/5gfcPGjbNVYlOmwI4d1T7FrFm2VSIsByQS0K8fNGgQdiQHSfafU3lkblAiLJtNmACrV9sVk9WrlQQTEQnDuefaNt3lkQUF1oRCDU5ERCTXNGoEV15pPTf/+U9o0gQuuwy6drWKlylT7M+1atl26tTAh541C5o2tfyJRNiePTBvXlaWRYINRT3iiH2JV4k2JcJERETK07GjjQtKZ3mk95YIU38wERHJZXXq2ErrefPgtddg4EC47jpLiq1ZY78P16yBiRMDJ8PicStbq107zbFLei1fDlu3Zt3EyCTn7PtMK8JygxJhWWzq1CpfGBERkVTKz7fx8OlqDKH+YCIiUpM4Z60AXnoJ2rU7+PGiIpg0qcLDfPYZvPuuyiJzQhY3yk+KxaxQa926sCOR6lIiLEtNnWoXQqp4YURERFIp3eWRyf5gSoSJiEhN8+mnZe9fu7bClyZX5yT7N0mEFRZajevRR4cdySHFYrZN4wBUyRAlwrLUpEl2IaS0gBdGREQk1Tp0sHc/6SqPnDlT/cFERKRm6ty5cvtLicehfn0YPDjFMUnmJRIwZIiVQ2Wp/v2t3Z3KI6Mve7/LarhDXQAJcGFERETSIT8fli6FZctSe1z1BxMRkZps8mRo2HD/fc7BrbdW+NJ4HE44AerVS1NskhlFRTahO4vLIsFa3A0bpkRYLlAiLEtV48KIiIikw7nn2hvzVJdHrlwJH39svVJERERqmgkTbGpkly72e7ZVK7tI5H25L/vqK3jrLfUHywmLFtnUyCxtlF9aLGY5uy+/DDsSqQ4lwrJUWRdGAM4+O/OxiIgI0L59esoj1R9MRERqugkTrAv53r2wYQMMGmQ9YbZvP+RL5syxpysRlgMi0Cg/aeRI+76bOzfsSKQ6lAjLUgdeGOnUCbp3h4cftsocEREJQX4+vPOOjahKlYICOOKIrG4OKyIikjG1asFdd8FHH8F99x3yafH4vlI1ibhEwkqf2rYNO5IKHX881K6t8sioUyIsi5W+MLJ2Lbz+OjRpAmPHwpYtYUcnIlIDpbo8Uv3BREREDnbiiXDWWXDbbbBpU5lPicett3pZVTQSMYWFkSiLBGjcGAYMgFmzwo5EqkOJsAjp0AGmTbOk2IUXWhm1iIhkULt2tiY+VeWRH3xg/cFUFikiIrK/22+Hr7+GW2456KHt2y13orLIHLBxo63+iEBZZFIsZovYdu0KOxKpKiXCImbECPjjH+GVV6xsXkREMiw/30oj33mn+sdSfzAREZGy9ekDP/whPPCAXTgqJZGA3bvt2pREXGGhbSOyIgwsEbZjByxcGHYkUlVKhEXQxIlw2WV2keSf/ww7GhGRGiaV5ZEFBdYPQ/3BREREDnbTTXDYYfA//7Pf7njcfhWPGBFSXJI6iYQ13Ro0KOxIAkt+36lPWHQpERZR991n/wEvvhgWLw47GhGRGqRtW6vFqG55pPqDiYiIlK9tW7j6ausP8+ab/90dj8Nxx0Hz5iHGJqmRSMCxx0KjRmFHEljbttCjhxJhUaZEWETVq2e/D1q0sOb5n38edkQiIjVIfj4sW1a98sgPPoBPPlFZpIiISHl++UvLPPzqV+A9u3dbTkz9wXLA3r0wb16kyiKTYjFLhHkfdiRSFUqERVjbtvD00/Y56vzzobg47IhERGqIceNsFVd1VoWpP5iIiEjFGjeGm2+GOXPg6adZuBCKipQIywkrVsAXX0SqUX7SyJG2GGX58rAjkapQIizihg6FP/0J/vMf+PWvw45GRKSGaNsWvvENS4RV9VJgsj9Yz54pDU1ERCTnXHyxNc+/9lriM/cAapSfExIJ20YwERaL2VblkdGkRFgOuPhiuPJKuOce+Pvfw45GRKSGyM+H996rWnmk9zBzpvqDiYiIBFGnDtxxB6xYQXzqWnr1gjZtwg5Kqq2w0Fb89e4ddiSVdtRR0Lo1zJoVdiRSFUqE5Yh77rHlwZdeCgsWhB2NiEgNMG4c1KpVtfLIFStg/XqVRYqIiAR1xhnsOfFkZr1zOKOG7Qw7GkmFRAIGD7apkRHj3L4+YRI9SoTliLp14cknLSt9zjmwcWPYEYmI5Lgjjqh6eWSyP9jo0SkPS0REJCc5x9KJ9/Glb8bIz58NOxqprh07YPHiSDbKT4rFYNUq69kt0aJEWA5p08aa53/2GeTlwYps+vgAACAASURBVO7dYUckIpLj8vOtS+rSpZV7XUEBtGtn6+olJaZOha5dbZFe1652X0REckt8Ux8ARv3rOvjoo5CjkWp56y37wBrB/mBJyT5hb7wRbhxSeUqE5ZhBg+B//xficZs0LCIiaVSV8kjvLRGm/mApM3UqTJwIa9bYX++aNXZfyTARkdwSj0OXDsV0Zi389rdhhyPVEeFG+UkDBkCDBiqPjCIlwnLQRRfBVVfBH/4Af/lL2NGIiOSwNm0soVWZ8kj1B0u5SZOgqGj/fUVFtl9ERHKD95YIG3VSHfjpT+HRR21VkURTYSG0bw8dOoQdSZXVrQvDhikRFkVKhOWo22+Hk0+Gyy/fl2wXEZE0yM+H99+Ht98O9vxkfzAlwlJm7drK7RcRkehZscL6II8aBfzmN9CiBVx9deX7dEp2SCQivRosaeRIy8du3Rp2JFIZSoTlqDp14PHHLck+bhx8+mnYEYmI5KhzzqlceeTMmeoPlmKdOpW9v0kT2LUrs7GIiEh6xOO2HTUKaN7cSiP//W945ZVQ45Iq2LQJVq7MiURYLAZ798LcuWFHIpWhRFgOa9UKnnkGtmyBc8/VhwERkbRo08amPwYpj1R/sJTzHo4++uD9derAV1/B8OG2ikBERKItHreBzf+9jnTFFdC9u60K27Mn1NikkubNs22EJ0YmDRtm10NnzQo7EqkMJcJy3HHHWZ+wOXOslF5ERNIgP9+yLUuWlP+899+3JbqjR2cmrhrgjjvg1VfhjDOgSxfLL3bpAo88Ak89BR9+aM1sH3lE1TMiIlEWj9tqsP9eR6pXD373O5vc/Ne/hhqbVFIiYf+QgweHHUm1NWkC/furT1jUKBFWA5x/Pvz61/DQQzBlStjRiIjkoHPOgdq1Ky6PVH+wlPrb3+Daa+GCC+D552H1aitPWL0aJkywf5bFi2HIELj4Yhg/Hr74IuyoRUSkstassdvIkQc8cN55tiTnt7+FbdtCiU2qoLAQ+vSxLFIOiMWsNHL37rAjkaCUCKshJk+GU0+FK6+01WEiIpJCrVsHK48sKLDmjT16ZCy0XPXqq3DJJfbX/sgjVpZQlo4drYXM5Mnw5JN21Va/B0VEoiVZdjZq1AEPOAd33QWffAL33pvxuKQKvLdEWA70B0uKxWD7dli0KOxIJCglwmqI2rXhH/+Azp2tX9jHH4cdkYhIjsnPhw8+sCVIZVF/sJRZtMgGwfTuDU8/DYcdVv7za9e2AWNvvGEJs1Gj4Oab1VJGomXqVOja1b6Hu3a1+yI1RTxu/fGPPbaMB0eMsCXAt98OGzZkPDappJUr4fPPcyoRNmKEbVUeGR1KhNUgLVpY8/ytW+0DxI4dYUckIpJDKiqPTPYHU1lktXz4ofUDa9ECZsyAZs2Cv/b4423E+QUXwA032GqytWvTF6tIqkydChMnWmmY97adOFHJMKk54nFbdVO79iGe8Pvf24ebm27KaFxSBYWFts2BRvlJ7dvDkUcqERYlSoTVMMceC48+aj9/fvxjNQ4WEUmZVq3gpJMOXR45c6ZtlQirsk2b4LTT7LPOyy9Dhw6VP0bTpvD3v1t/sUWLbKjMtGmpj1UklSZNgqKi/fcVFdl+kVy3cSMsX15GWWRpPXvCZZdZQ+T33stYbFIFiQQ0bHiI5X3RNXKkJcL0+ToalAirgcaNg+uugz//GR54IOxoRERySH6+Lfl/662DH1N/sGopKoIxY2wlzHPPWY/d6rjoIvtn6tkT8vLg0kvVZ1my09df2/d9WbSiUWqCQ/YHO9ANN1iC5dpr0x6TVEMiAYMGQZ06YUeSUrEYfPaZDRGX7KdEWA11001w1lnw85/bUmMREUmBsWPLLo9M9gcbPVr9waqguBguvNAmMk2dWsbUsCrq3t2u3v7P/8DDD8PAgbBwYWqOLZIKL7wAxxxz6Mfbt89cLCJhicctvzVwYAVPbN3akmDPPrsveybZZdcuW46dQ2WRSbGYbfWtFw0ZTYQ5505zzi13zn3gnDsoVe+cG+WcW+icK3bOnVfG402dc+ucc3/MTMS5q1YtKw3p3t2mDn/0UdgRiYjkgFat4OSTDy6PXL7cGviqLLLSvLeJx889B/fdZwNfUqluXbjtNpss+fXXMGwY3HMP7N2b2vOIVMYnn9hKxW9/Gxo3huuvt0TAgb7++tDzOURyRTwOw4fbz+sK/fznVjf/q1+pRi0bLV5sybAcapSfdPTR0LKl+oRFRcYSYc652sD9wOlAH+BC59yBhQ1rge8Djx3iMLcAWr+UIs2aWfP8HTusx/P27WFHJCKSA/LzYdWq/WdoFxTYVomwSrvtNnjoIfj1ry0hli4nnQRLllgj/l/+0raffpq+84mUZe9ea1vRuzc8/zxMnmw/Sm66yVofdelii0q7dLHe4E2a2ArJ114LO3KR9PjiC8udBF4J3LAh3HqrNUQ+1PAaCU8ONspPcs5WhSkRFg2ZXBE2FPjAe7/Ke78LeBw4u/QTvPervfdLgIOuwzrnBgFHAP/KRLA1Ra9etjJswQKbPqQLJyIi1VRWeWRBgV2h7t49tLCi6JFHrKflRRdZQizdWraEp5+GBx+E11+3RvozZqT/vCIAb78NI0bYMKMhQ2DpUvjNb6BePXt8wgRYvdqSZatXW3J4zhzo3NmGSPzjH2FGL5Ieb7xhn08q7A9W2ne+A/36Wd37zp1pi02qIJGAI46wH1w5KBaDDz7QhbQoyGQirANQugBvXcm+CjnnagF3A79KQ1w13pgxdqXx73+H/+//CzsaEZGIa9kSvvnNfeWRyf5gJ56o/mCVMGMG/PCH9lf58MNW0p8JzsHll8P8+fZe/YwzrNJGn6UkXYqKrK3RwIH2Aepvf4NXXw02V6NTJ1t9cMIJMH483H13+uMVyaR43EoiK1VJV7s23HknfPihJoNlm0TC/jFz9P1Qsk/YG2+EG4dULCrN8q8AXvLer6voic65ic65+c65+cXFxRkILTdcd50tYvjVr+A//wk7GhGRiMvPtzfgCxfaGHf1B6uU+fOtP1LfvjB9+r4VMZl0zDFWwfGTn9hFouOPh2XLMh+H5LZXXoFjj4Xbb7dFLO+9ZysgK/MZsXlzO85559n7uKuuUo87yR3xuFXRNWhQyRd+61t2u+UW2LIlLbFJJW3ZAu+/n5NlkUkDB9r3qsojs18mE2EfA51K3e9Ysi+IE4ArnXOrgbuA7zrnfl/WE733U7z3g733g+vk2EjWdKpVCx591Jr8nX++LbkXEZEqGjvWxoI/8YT6g1XSypVw5pk2d+Cll6Bp0/BiqV/fGvQ//zx8/LFNe58yRW0EpPo2bLAVXKedZqtdZs6EP//ZFpRWRf368Pjjlri99147tlYxStQVFdmFkUqVRZZ2553WZCwTtfVSsXnzbJuDjfKT6tWzL0+JsOyXyUTYPOAo51w351w94ALguSAv9N5P8N539t53xcojH/XeHzR1UqqnSRNrnl9cbJ/hiorCjkhEJKIOP3xfeeTMmdCxo/qDBfDZZ5YYKC6Gl1+Gdu3CjsicdZY10h8xAi67zFbebN4cdlQSRXv3wv/9nzXDnz4dbrjBvrdSkSevXdtWL95+O/zzn3D66fDll9U/rkhY5s613wdVToT16wff+55d0dBV/vAlErYdMiTcONIsFrMhJ19/HXYkUp6MJcK898XAlcArwDLgCe/9O865m51zYwCcc0Occ+uAPOAh59w7mYpPzFFHWbPVJUvgBz/QVW8RkSrr1MneeD/5pJUDPHaogcgCsG2bJZzWrbMVWL16hR3R/tq1s/KzO+6A556zRvqvvx52VBIly5ZZwuvSS63sd/FiuPFGOOyw1J3DObjmGlvlP2uWJRA++SR1xxfJpHjcqlaGD6/GQW65xbLEkyalLC6posJC++XerFnYkaRVLAZ79lgiV7JXRnuEee9f8t739N53995PLtl3vff+uZI/z/Ped/TeN/Let/TeH1PGMR7x3qdxgLqcfrqN6378cbjrrrCjERGJoKlTbQJJ0rZtNpp36tTwYspixcVWlj9/vl2MqdaHnjSqVQuuvhrefNN6gIweDb/9LezeHXZkks127IDrr7fk6dKlNvxh5sz0Jnu/8x0rLV61yhrpq7+dRFE8Dv37V7NEvmNH+MUv7GLU/Pkpi00qyft9jfJz3Akn2PsFlUdmt6g0y5cMu/ZaK/249lq7Ai4iIpUwaRJs377/vqIiXZEug/fwox/Biy/C/fdbaX62GzzY5iB8//tw66226ubDD8OOSrLRzJlWnXXLLTZD47334JJLMjMF9ZRTbNXizp1W1qspZhIlu3bZRYcql0WW9utfQ+vWdiVD5S7hWLPG+h/kcKP8pKZN7ee+EmHZTYkwKZNz8Je/2NSsCy6wcd4iIhLQ2rWV21+D3Xyz9UyaNAkuvzzsaIJr3Niam//jH/Duu7ZqQdWvkrRpkyVKTzrJ+oL961+2SLRNm8zGMXAgzJljwye++U3rBSsSBfPn22rKlCTCmja1hnwFBXbVRTIv2R+sBqwIAyuPnDtXK8azmRJhckiNG9sbJufsCr0a/omIBNS5c+X211D/93/WI+l737MVM1F0wQXW6+nYY2HCBPtatm4NOyoJi/fWn6tXL6uE/p//gbffttVZYTnySEuGHXccnHsuPPhgeLGIBBWP2zYWS9EBJ06Enj2tiV5xcYoOKoElEtYQsV+/sCPJiFjMumIsXhx2JHIoSoRJuY480iYPLVtmVza1mlhEJIDJk6Fhw/33NWxo+wWAF16wFWCnngr/+7920SWquna1ErTrr7dVPwMG7JsSLzXHihW26up737PP2wsXwm23WT+5sLVqBf/5D5xxBlxxBVx3nd7TSXabNQv69LGKxpSoWxd+/3v7UPPnP6fooBJYYaEtUa1bN+xIMiKZwFV5ZPZSIkwqdMopNiVr+nT43e/CjkZEJAImTIApU6BLF8vwdOli9ydMCDuyrJBIWL+k/v1h2rTceF9cpw7cdJNV3uzaZQ3/b7/dyuIkt+3aZb3i+vaFBQtsxdXs2XY/mzRqBE8/DT/8oeXkL7lEZTuSnfbssf9DKSmLLG3sWGuYd/31KnXJpN277YdjDSmLBOjQAbp1UyIsmykRJoFcdRWMH29XEFVaLyISwIQJsHq1ZUJWr1YSrMSKFXDWWdC2rf0+adw47IhSa+RIK4UYO9YGzpxyCnzySdhRSbrMnm0J3d/+Fs4+2xabXH55ZprhV0WdOpaTv/FGeOQRi1n5AMk2S5bAV1+lIRHmHNx1F2zYYFvJjLfftoZvNSgRBrYqbPZsrb7NVln6a1qyjXNWunLccZYQW7487IhERCRqNmyA006zP7/yChxxRLjxpEuLFvDEE9YDbe5ca4ny3HNhRyWptGWLtRwaOdIGwr74orWSaNcu7Mgq5pz1DZ8yxf4fjh4NGzeGHZXIPsn+YCNHpuHgw4ZBXh7ceSesX5+GE8hBCgttWwMmRpYWi9n7Hg2dy05KhElgDRta8/x69exK91dfhR2RiIhExddf20qw9eutP9j/3959x2s9/38cf7zadZA9m4SEFIqkjIzwJTtERmRmFTJSIml8yYhkj8gmJHzJSk6LdiktlRFSKY3Tef/+eJ1+jpTWdV3vazzvt1u307nO1blecnWuz/V6v8buu8eOKLnMoFUr7wapXNkrb668Ev78M3ZksilC8E2hNWv6mKG2bWH8eJ+9lWkuucSv68aP91ZevVmTdPHZZ95WVqlSkh6ga1dv1+vYMUkPIH+Tn++DCqtXjx1JSmlOWHpTIkw2SNWqfso9ZQqcd55mn4iIyLqtWOEzwUaN8teQXOqOqFnTq8LatoWHH/YD8XHjYkclG2P6dDjuOK+Mr1LFFyL07OmztzLViSfCxx/D7797MmzEiNgRSa4LwRNhCW+LLG633XxrxBNPeCZYkmvYMH/xy+StOBuhZk3YemslwtKVEmGywY44Au6919s8MnXdvYiIpEYIcOml8N570KePV4XlmrJlPWEyaBDMmwcHHgi9e2tuSKZYscKXBu29NwwZAvff78nNunVjR5YYBx/s/115eXD44f5vVSSWSZPgl1+SnAgDH+y3+eZw001JfqAct3ChD0/MpROwIiVK+G4GJcLSkxJhslHatPH14J06wVtvxY5GRETSVceO8NRTvqTrkktiRxPXscf6EOgjj4SrrvJ2yV9+iR2V/Jv8fE9c3nST//+bOBGuvhpKlowdWWLtuSd8+aW3LJ94og/SF4lh1XywpCfCttkGbrnFB/wNHpzkB8thw4f7qU8OJsLA2yO//VZzGNOREmGyUcz8ZL9ePTj3XJgwIXZEkon69YNq1fzEpFo1/1xEssejj3rl8EUX+cGJwPbb+/uuXr18UHnt2vDRR7GjktUtWODJygYN4Ndf4Y03/FfSZhalgZ12gk8/9cr/Cy+ELl1UtSip9/nn/lzcbbcUPNjVV3ufc7t2mveSLKsG5derFzeOSFbNCRsyJG4c8k9KhMlGK1cOXn/dh+iffLLPlxBZX/36+catmTP9QnvmTP9cyTCR7DBggI9gOf54PzjJsdEg/8oMrrnG3x9UrAhHHw3t28Py5bEjkxDgtdegVi2f6damjR/2nXxy7MhSY4stPFHbogXcdpsnA1eujB2V5IJ+/XwWcb9+noh+4YUUPGi5cnD33T7A8sUXU/CAOSg/30tNt946diRRHHCAP83UHpl+LGTxUU9eXl5YvHhx7DCy3uefe5vH0UfD229nX7uAJEe1ap78Wl3VqjBjRqqjEZFEGjoUmjSBffbxjpNMHiaebEuWwHXXQd++3oL34otQo0bsqHLTrFme+Hn7bahTx/+f5GgRA4WFcPPNPhvtlFM8OVG+fOyoJFutOhxdsuSv2ypU8H+DLVok+cELC/0f+i+/wOTJnrWQxAgBdt4ZjjoKnnsudjTRHHYYLF3qOcFsY2ZLQggZeZWnijDZZI0awQMP+HDV22+PHY1kilmzNux2EckMkyf7jKGdd4Z33lESbF0qVPAW0tdeg+++8wHszzyjlrRUKijwVtVatbxNtWdPH2uTq0kw8JEF3br5YoA33/TDzt9+ix2VZKtbb/17Egz881tvTcGDlyjh/+hnzfI3NJI4s2fDjz/6xsgcduihXnSo+pz0okSYJMRll8HFF3t18auvxo5G0tny5Z4wXdubvCpVUhuPiCTOjz9C06b+vmLQIJ+HJevn1FNh9Ghvo7jgAq+CWLAgdlTZb+RIn+F83XV+aj9+PLRtC6VKxY4sPVx9NfTv74nBQw/VYZUk3u+/r7lDAFL4fDviCDjhBH8j8+uvKXrQHLCqBCpHB+WvcuihfuCSjRVhmUyJMEkIM3joIV/BfcEFMHZs7IgkHY0Z46+Fd97plYSrt1mULOnDeUUk8yxa5PPAfv7ZZwypvW/DVa7sFUl33QUvv+zteUOHxo4qO/3xhye/6teHuXPhpZe8grFatdiRpZ8zz4QPPvC/pwYN/LVcZFOF4C2Re+659vuk9HC0e3d/IbvzzhQ+aJYbNgzKlIH99osdSVQNGvh7Zc0JSy9KhEnClC3rrR1bbOFDZVVCL6sUFPgh24EHwg8/wFtv+Xrsxx7zmWBmPjB65UqYMyd2tCKyoZYvh9NP9zfIr7yS2y1lm6pkSW8H+vxz/7xRI0+MaWB54rz9trdB9urlc4kmTvRkjxY6rN1hh/lz0syfk4MHx45IMtmkST426txzoXp1/xlXocLf71OhQooPR2vVglatfEvGd9+l8IGzWH6+n+iULRs7kqi23BL23VeJsHSjRJgk1M47+ybJ2bPhrLM8ASK5bdIkaNjQ39idcgqMGwcnneRfa9HCB+MXFsL8+dC8uW9OGzgwasgisgFC8Nb4Dz7wwcbHHx87ouzQoAF8843/XOzQwZfSfP997Kgy29y5nrA96SQ/tBsyBB55xN+kyLrtu69XKFaq5C3QL70UOyLJNH/+6dtIa9f2mUl9+sCXX/o1Yt++fx2OVq2aokH5q7vjDq9guvnmFD9wFioogBEjcr4tcpVDD/Wfn3pvnD6UCJOEO/hg6N0bPvwQbrkldjQSS2Eh3HefD36eOtVnjLz0Emy77ZrvbwZPPukHR2ef7Qk0EUl/t97qy6A6d4aLLoodTXapWBGef96H548a5d0lr78eO6rMs3KlX5fUrOltu3ff7X+fhxwSO7LMU7myVzUcdJAfeN53X+yIJFO8955vEu7SxZ87kyfDpZf6TEn4++HojBkRkmAAO+0E7dp5afNXX0UIIItMmOAbD3J8UP4qhx7qLflqLU8fSoRJUlx8MVx+OfTo4avgJbd89x0cfjhcfz0cc4wPH27efN1/rkIF305Vrhw0a+ZVYiKSvnr3hq5dvb3stttiR5OdzKBlS/j6a5+7dtpp/vet7VPrZ8wYr0q+6ipP3owd68UeZcrEjixzbbWVV4Ceeqq/zrdr58kLkTWZPdsrMY8/3v/dDR4Mzz6bxstU2rWDHXf0j1rfu/E0KP9vGjXyj2qPTB9KhEnS9Orl2e9Wrby9Q7JfCN5mst9+/ubj6ac9sbXjjuv/PapU8Vlz06d7ZZjm4oikpzfegDZt4MQTPSGm+UrJVaOGX0C3bw+PP+4zF/XaunZLlsBNN8H++8O0aV5Z98EHWuKQKOXK+UKHK6+E//7XZz0tXx47KkknBQVeMbjXXn9VYo4e7QelaW2zzbxFcsgQv4iVjZOf71lz/dAFvKW8atXcS4SZWVMzm2xmU82s/Rq+3tjMRplZgZmdntLYQhZnuvPy8sJiHZlG9dNPvgq+VClvE19bW5xkvlmzPOn5v/95FdgTT/gP/Y312GNe9dC2LfTsmbg4RWTTffGFDzquUwc+/vifQ44luT76CM47D379Fbp1g2uuUSKyuPff96r06dO9Xbd7d9hmm9hRZacQ/Dl4883QpIm37m6xReyoJLavvoLLLvPE1/HH+2b56tVjR7UBCgp8kFlBgbc1lC4dO6LMU7u2D48eNCh2JGnj3HP99Xvu3Ox5zTazJSGEvLV8rSTwLXA0MBsYDpwdQphQ7D7VgC2AdsCAEMKryY55FVWESVLtsINXDfz4o29k0oDA7BMCPPXUX0N0+/Tx17xNSYIBXHLJXyfNzz6bmFhFZNNNnOjDxqtUgXfeURIshiZNvOq2aVO47jo44QQ/eMp1P/0E55zjfy9lysAnn/ihjJJgyWPmVYrPPAOffgqNG/ubPMlNv/3mc78OOcQT9a+95q8TGZUEAz/B794dpkzxqf2yYf74wxOIaov8mzJl/D1xyZJQrRr06xc7oqSrD0wNIUwLISwH+gPNit8hhDAjhDAGSHmDvRJhknT16vlryODBcMMNsaORRPrhB39DfNFFXhkyZoxfACXqlOO+++CII7wybNiwxHxPEdl4c+f+lWQYNEhVvjFtu6137fTu7a+v++3nlVC5qLDQq4hr1vQ33p06eSXKYYfFjix3tGzpCY+pUz0JooU3uSUET4bWrOnJ5+uv90OTU0/N4MqXE07wPs477oCFC2NHk1lGjPAfzEqE/b9+/f6amx0CzJzp72+yPBm2C1B83/XsotvSghJhkhItW3rrRq9equ7JBiH4Fsh99vFWyPvu8zdiu+6a2McpXdpnkOy0E5x8sk6ZRWJasACOO85P/AcOTPy/d9lwZnDFFTB8OGy3nScp27aFZctiR5Y6EyZ4wqt1a08Gjh4NHTtC2bKxI8s9xx7rVWF//ukLCr78MnZEkgoTJvih5QUX+DioUaN8pMVmm8WObBOZ+X/IvHne/yvrb9Xpdb16ceNII7feCkuX/v22JUv89gxXysxGFPvVOnZA60uJMEmZHj38YKV1az8okMw0b563uZ59Nuyxhw9rvvbav9ZfJ9q228KAAX4Yd8op/3wREZHkW77cT/YnTPCKm/33jx2RFLfPPv6+48or4d57oUEDmDw5dlTJtXQpdOjg1cgTJsCTT/qBTM2asSPLbQcc4GMStt7aW3jfeit2RJIsS5b4bLj99vNtrI895vMja9eOHVkCHXCA91vfe6+vv5T1k5/vp2XbbRc7krQxa9aG3Z5BCkIIBxb7VbyXeA5QudjnlYpuSwtKhEnKrKru2WEHT2honknmefNNf8M1YAB07Qqffw577pn8x913X3juOX+jd+ml2mYtkkqFhXDhhT4U/4knfBmGpJ/y5X0g9YABfmG9//6+XTIbf15+/LG/2b7rLmje3NvwLrwwg1uwssyuu3o1WO3ankB/9NHYEUmivfMO1KoF99zjizsmTYKLL07eoWhUXbr4C2GHDrEjyRzDhkH9+rGjSCtVqmzY7VliOLC7mVU3szLAWcCAyDH9v2z8cSVpbLvtPJny669wxhmwYkXsiGR9zJ/vFzqnnAK77AIjR/pw3FKlUhfDKaf4mIZnn/VWTBFJjfbt4YUX4O67vc1d0tuJJ/q8xgYNfOnImWf6z/Bs8MsvcP75XmlUWAgffOCHJCo6SD/bbecJy6ZNfXvg7bdnZ1I218ya5ddjJ57orY+ffebVmFn9b7BaNbj6ah+CNnp07GjS39y5Xj2n+WB/06XLP5cLVajgt2erEEIBcBXwPjAReDmEMN7MOpvZSQBmVs/MZgNnAI+a2fhUxWchi1+V8vLywuLFi2OHIWvwwgvQooW3cTz0UOxo5N8MGgStWnkF3223eS97rC3ShYX+pu6NN3xG0bHHxolDJFfcf7+3Pl9xhf+sVsVN5igs9PE2t97qcxb79YNGjWJHtXFC8EOQtm19Vt2NN/rrUfnysSOTdSko8EruJ5/0xTp9+sS7hpCNt2KFvx506uT/Hjt29I21OfP/cv582G03n3mVq1tJ1tcbb3gp6Jdf+omM/L9+/fw1edYsrwTr0sXfD2cyM1sSQsiLHcfGUCJMornhBr9If/xxT7RIelm0yN90PPYY7L23H4QdcEDsqHwjq+kcwgAAIABJREFUc8OGvm1l2DCfUyYiiffKK9521qwZvPqqr/uWzDN8uI+4mTbNk0cdOqS2mndTffutVxQNHuzbCPv29dckyRyrEid33gnHH+9jMvIy8m1TbhoyxP8Njhvnm8IfeACqVo0dVQT33efrMN9/XzMC/s3NN/sbvIULdVqRA5QIS1NKhKW3ggK/IPr0U/918MGxI5JVBg/2k9tZs6BdO29JLFcudlR/mTHDD+W22cbncVasGDsikezy6ad+nX/ggb4ZVteymW3RImjTxg80DjnET6WrVYsd1b9btgy6d/cT83LlfGnbJZdk6QyiHPHoo15desAB8O67Wd5OlwV+/RVuuslnQ1apAg8+6ImwnLVsGey1F2y+ua/G1OnQmh15pCfBtBktJ2RyIkyXExJNqVLQv7/PnDr1VPjhh9gRyZIlPgbhyCO93P2LL/zNRzolwcDfwL36Knz3nVc6rFwZOyKR7DFunFeB7bqrD15XEizzbb45PP20jyUYN843Lb70Uuyo1u7zz6FuXZ8r1awZTJzo7XVKgmW2Sy+F11/3DYOHHOJVipJ+Cgu9lXXPPT15fuONvpk1p5NgAGXL+qaoMWN8OKH808qVXoas+WCSAXRJIVFtvbUPz1+wAE47zQ9bJI4vv/Q3Rw8+6Mmwb75J79b+ww7z8vyBA73fXkQ23ezZcNxxPsB10CCvupTscfbZ/rO9Vi046yzftPjHH7Gj+sv8+V711bixH8y8+64n7HbaKXZkkijNmsFHH8Fvv/k1xsiRsSOS4saO9X9/rVp58dPXX/uBqFpZi5x5pm9DvO02/yElfzdpkr+oaGOkZAAlwiS62rX9pHroUE/ASGotXeqnfY0awfLlvuXp/vv/udkkHV1+uZ8wd+vmlQ4isvF+/92TYAsWeII5J2fA5IDq1X3TW4cOPoB+//3jd7CEAC++CDVrwlNP+QzR8eN9fIJkn0MO8blT5cv7oZZmj8f3xx9+LVi3rucynnzSW+T32Sd2ZGnGzOdfzZkDvXrFjib95Of7R1WESQZQIkzSwhln+GzFvn19hoSkxsiRPqujRw8//Rs7Fo44InZUG+aBBzyJ16pV/DdzIplq2TI4+WSYPNkXPtWpEzsiSaZSpaBzZ58H+eefnpjo0cNbolJt2jRPwJ5zjidfR4zw2WCqQMluNWt6JXqNGvCf/3hSVuJ46y2vEu3Rw6tEJ0/2j2pFXotGjby08Z574OefY0eTXoYN88G92mQlGUA/4iRt3HmnXwy3aeOzqSR5li/3DU4HHeTVH++950nIzTePHdmGK1PG54Vtv72/kf/xx9gRiWSWwkJo2dJP/596Cpo0iR2RpErjxjB6NJx4oleDHHts6uZ1rljh1bz77OPVQQ884JXhSsLmjp139urEww6D88/3vEIW7/BKOzNm+Nyvk0+GLbf0a+/HHlNL/Hrp1s1bIzt3jh1JesnP921WyqJKBtCzVNJGyZLe3latGpx+us+qkcQbO9Y3dHbu7CfwY8dC06axo9o022/vJ5rz5/viBc2aE1l/7drByy97FU6LFrGjkVTbems/TOjb1xNStWvDO+8k9zG/+sqrkdu399efiRP9EExL2HLPFlt4K/bZZ3tnQJs2WoCTbMuXe9KxVi0fh9Gzp3cINGwYO7IMsuee0Lq1t7F8+23saNLDkiX+pkJtkZIhlAiTtLLllj48f/FiT2gsXRo7ouxRUODLbg44wEcbvPmmtyJstVXsyBKjTh3fbjR0qM8O06myyLrdey/cd5/PZ2zXLnY0EouZD6kfNQoqVfIKsauvTvxr8IIFcOWV3oo5f76/Dr3+uj+m5K4yZeD55/1nUO/ePo9c13/J8dlnPgfs5pv/SkK3beubwmUDdezoa9Xbt48dSXoYNcqz2BqULxlCiTBJO7Vq+Vbi4cOV0EiUyZPh0EPhllu8BH78eB9vkG1OP90HQD/1lLfZiMja9e/vb4BOP90TYmaxI5LYatb0aq3rrvMNwvXr++vFpgrBq8722gseecSrfiZMyM7XIdk4JUr4jKr77vPk6DHHeLJUEmPePLjgAm9DXbLEqz5ffx0qV44dWQbbYQdPgr3xhma6gAblS8axkMVZhry8vLB48eLYYchG6tjR2/cefBCuuip2NJmpsNA3QN5yi2+BfPhhaN48dlTJVVgIp50Gb78NgwbBUUfFjkgk/Qwe7NUABx0EH3zgh9oixQ0a5HObFi70ROlll21csnTWLK8Ce+cdr9zt29dHyIiszUsv+dzCGjX8eahkzcYrLITHH/d8zR9/eNXdbbdlxmbwjLBkiQ+Gr1zZtz/k8onSmWf6sPwZM2JHIilkZktCCBm53kaJMElbhYVevTRwIPzvf3D44bEjyizTpvnWn88+841MffvCTjvFjio1Fi2CBg1g7lx/Ta5RI3ZEIulj7FivEK1UyQ+xs6U9WhLvp5+8imTQIH89fvzx9R+kXVDglbm33+4VYZ07wzXX+MZKkXUZPNifc5tv7gt99t03dkSZZ/Ro76wYOtQrwR55xKsyJcGeegouusiHbZ5xRuxo4qlWzcuIX345diSSQpmcCFNrpKStEiV8ZsTuu/vryqxZsSPKDCFAnz4+8Pibb/z1ecCA3EmCgV84DxjgB3PNmnlFg4j4z9GmTf3fyKBBSoLJv9thB3j3XW9XGzjQX1cGD173nxs50qsN27b1Q6wJE/z3SoLJ+jriCPj8c7+madQIPvkkdkSZY9EiuP56nwk7darPgx08WEmwpGnZ0jO1N9/smwhy0U8/wcyZaouUjKJEmKS1LbbwYbrLl/vJ4JIlsSNKb99/729yL7/chxGPG+en+blYqb3rrvDKKz4f7dxzvcJQJJfNnw/HHeftMe+9p3YjWT8lSsC11/rssM03hyZNvN1+xYp/3nfRIp8vVr++V+S+/LK3qVetmvq4JfPVru3VTDvvDMce66/psnYhwGuvecKrVy+4+GKYNAnOOy83rwNTpmRJH3D33XdedpeLhg3zjxqULxlEiTBJe3vuCS+84NVNrVtreP6ahABPPw377ANDhvjr8Pvv643ukUd6JcPbb3t7jkiuWrrUqyOnTPHDBbUZyYaqW9crvS6+2DcQH3qo/3ytVs2TZdtv77+//3649FLfRnfGGXoDLpumShVv4a5Xz2ecahHOmk2bBiec4MtPttvOx1X16QNbbx07shxx7LFw9NHeA/7777GjSb38fE8IHnBA7EhE1psSYZIRTjjBX1v69fMLb/nLjz/6G9wLL4T99oMxYzZ+qHE2uuoqaNUKunTR2ALJTStXekXA5597i8wRR8SOSDJVXp7Pm3zlFZ81d/313g0Tgm+lmz/fDx0efhi23DJ2tJIttt4aPvzQOwOuuQZuvFFV3qssW+bXN3vv7T/j77vPt64ffHDsyHJQjx7+Q7Br19iRpF5+vp+waQuDZBANy5eMUVjop8tvvunVTtoG6JuVrrjCW0bvvtsvEEsovf0Py5Z5O8+oUV4xV7du7IhEUiME/7nw4IPw3/964kIkESpVgjlz/nl71apaGibJsXIlXH21J1pbtIAnn4QyZWJHFc/gwT4KY/JkrwTr1Qt22SV2VDnuggugf3//n5IrPeGFhZ6tbt4cHn00djSSYhqWL5ICJUp4+99ee/nP2unTY0cUzy+/+N/BWWf5RsSvv/a5LEqCrVnZsj43Y9ttvXrup59iRySSGj17ehLsuuuUBJPEmjt3zbdrsY0kS8mS8NBDXgHVr593C+TiMpyffvIq3yOP9Fl9773nVZpKgqWBu+7yloxbb40dSep8+y0sWKBB+ZJx9LZZMsrmm3tFWGGhl8jnYsHfW295Cfwbb3gV2JAhULNm7KjS3w47+HPnl1/gtNNyd7GP5I5+/byF6MwzPSEmkkhVqmzY7SKJYObLGp56yiuiDjsMfvghdlSpsXKlz4CtWdM7Ajp08KVITZvGjkz+X6VKfvLUr58PVcwF+fn+UYkwyTBKhEnGqVHDq47HjYOLLsqd4fm//w7nn+8JwJ13hhEjfFOz1tGvv/3394vnIUN8dliuPHck9/zvfz438PDDfS6YqkUl0bp0+ec4mAoV/HaRZLvgAnjnHV8Acsgh3omWzUaN8v/OK67wa5mxY312bvnysSOTf7jpJm9BuOGG3LjQHDYMNttMp/KScXRpLBnp2GN9FuXLL0P37rGjSb733/eNkP36+SDi/HxfKy4brnlzTyA+9pjPGRHJNt98A6ee6ht333jDW4NFEq1FCx+cX7WqV+lUreqft2gROzLJFU2bwiefeHdAw4bw1VexI0q8hQt9zmO9er6Yol8/P+jYc8/YkclaVawIHTt6yeLAgbGjSb78fH+CliwZOxKRDaJh+ZKxQoCzz/Zk2MCB2VkavmgRtGvnby5q1YJnnoEDD4wdVeYrLPRZYe+955uotEVPssWMGdCggVeKDh3qXRoiItnsu+/8gHTuXG8ZPPHE2BFtuhB87te11/p28Msv92pLbWPNECtW+ByT0qVh9Ojsbd9YutTn1rRtC/fcEzsaiUDD8kUiMIMnnvBtvWefDVOnxo4osT75xKu+HnvMq6tHjlQSLFFKlPBT1T328E2kubx4QbLHr7/6gcDSpTBokJJgIpIbdtsNvvzS8w4nn+zXTZls6lT/Wd68Oey0kxfc9O6tJFhGKV3aE0MTJvhMjmz19ddQUKD5YJKRlAiTjJaX5wPQS5Twi59Fi2JHtOmWLPETwCOO8AOkzz/39s9y5WJHll222MIXD6xc6dVhf/wROyKRjffnn3DSSZ7UXbVQQ0QkV2y/vXeiHXsstG4NnTpl3nimZct87tc++3ib5wMP+PilevViRyYb5ZRTvGf39tuz9yJTg/IlgykRJhmvenVvj5w40YfJFxbGjmjjDR0KderA/fdDmzY+66dhw9hRZa/dd/c2ivHjoWXLzH7uSO5auRLOOcd/fjz/PDRuHDsiEZHU22wzPwi48EK44w5PiBUUxI5q/fzvf97h0LGj508mTfLrQI1dymBm0KOH97b+97+xo0mOYcNgl118i5dIhlEiTLJCkybQs6cPhr777tjRbLhly6B9ezj0UFi+HD76yE8C8zKy4zqzHHPMX8+dzp1jRyOyYUKAq6/2ythevbzVV0QkV5Uu7WMzbr0VHn/ck0rpPC74hx98vMfRR/vP8w8+gBdf9JZIyQINGsDpp/+VEMs2+fmqBpOMpUSYZI1rr4Vzz/UK5Lffjh3N+hs5Eg44ALp1g1atYMwYOPLI2FHllmuv9VXsd9wBr70WOxqR9XfPPb799IYbPCEmIpLrzOCuu/xn48CBflg6b17sqP5u5Up46CGoWdMP4jp1grFjPSEmWaZrVz/l7tgxdiSJNW8eTJumRJhkLCXCJGuY+XbFunU9ITZpUuyI/t2KFX7hc9BBMH++X6z17euzqyS1zKBPHzj4YG+RHD06dkQi6/bMM3DLLd4WqWVNIiJ/d/nlfrg1erSPmUiXxTgjRvi1X5s2/nHsWM+RaBZslqpRw5+Mjz/uw/OzxfDh/rF+/bhxiGwkJcIkq5Qv7ydrZcv68PwFC2JHtGbjxvnFzx13eEn8uHFw3HGxo8ptZcvC66/DVlv58Px0Oz0WKe799+Hii73S4amnfGGIiIj83ckn+/ytX37xLrVRo+LF8vvvcNVVnjeYOxf69/ef5bvvHi8mSZEOHXyI3U03xY4kcfLz/eJDK+0lQ+nSWbJOlSrwyiu+fvq889JrAPrKld4CecABMHu2J16ee86TLxLfTjt5IvXHH33W0ooVsSMS+aeRI+G003wz5OuvQ5kysSMSEUlfDRvCkCF+4HXYYT6HK5VCgBde8DbIRx7xSrCJE6F5c69Ilxyw7bZewv3OO/DJJ7GjSYxhw6BWLU/wiWQgJcIkKx12mA+Ofvttr7pKB99+68Pw27eHE0/0TYWnnBI7KlldvXo+aPfTT+Gaa2JHI/J306bB8cfDNtt4O7VaqUVE1m2vvXyz7q67wgkn+IbdVPj2W5/71aKFH9QOH+6bwStWTM3jSxq5+mqoXBnatUuvU/qNEYInwjQfTDKYEmGSta680ldod+7sVT6xFBb6Rc9++8HkyX4q+MorsN128WKSf9eihQ8ff+QRePTR2NGIuF9+gaZNvVJx0CBtKxcR2RA77wyffQaNGnnHQPfu/n4+Gf7805c37buvzwTr3dsTcfvvn5zHkwxQvjx06eJl3f37x45m00ydCr/9pkSYZDQLyXoFSAN5eXlhcTrvTJakW7rUq8MmTICvvvJWolSaPt2TcZ9+6ieQjz2mldiZYuVKr9z78EP46CNo3Dh2RJLLlizxbbKjR/u8m4YNY0ckIpKZli3zTdH9+3ub4n33QcmSifv+gwb5LLDvvvODtZ49YccdE/f9JYMVFvpMrd9+861embohoV8/30z2zTd+0i85y8yWhBDyYsexMVJaEWZmTc1ssplNNbP2a/h6YzMbZWYFZnZ6sdurFt3+jZmNN7PLUhm3ZK5y5XyGTl6eD0ydPz81jxuCVxLtu68PZn3ySW/TVBIsc5Qs6dV7u+3m85hmzowdkeSqggI46yzvQnjhBSXBREQ2Rdmy/j7++uvhwQf95+vSpZv+fefMgTPP9OVHJUv6ocXzzysJJsWUKAE9evhF5UMPxY5m4+XnQ4UKqa8wEEmglCXCzKwk0Bs4DqgFnG1mtVa72yzgAuCF1W7/AWgQQqgDHAS0NzM1hch62WUXX589cyacc45X+iTT7NnevnTZZb6haNw4rwrTQNTMs+WW8NZb3orWrBmowFRSLQS44gpPpD/4oOYKiogkQokS8N//+q9XX4Vjj934w9KCAh+Bsdde/rP6zjthzBjf6ivyD02aeLa0SxevDMtE+fle2VaqVOxIRDZaKivC6gNTQwjTQgjLgf5As+J3CCHMCCGMAQpXu315CGFZ0adl0Wwz2UANG/qbyEGDfINxMoQAzz4L++wDX3wBDz/sm4mqVEnO40lq7LknvPgijB3rrRRZ3E0uaeiuu7yl+uabfe6hiIgkzvXX+2v80KE+O2z27A378/n5vmTn2mv9WnPcOLjtNq86E1mr7t1h4UJ/kc80y5Z5S2T9+rEjEdkkqUwo7QJ8X+zz2UW3rRczq2xmY4q+R7cQwtwExydZ7tJLoXVr6NoVXn45sd/7xx+99fL886F2bT8JvPxyVYFli+OOg27d/NQ4E69ZJDM9+aQPW27Z0g+ORUQk8c46yw9KZ836q5J/XebP9+u8Bg3g5599CdLAgT5OQWSd9tnH20UeesjXQWeS0aNh+XINypeMlzGVVSGE70MItYEawPlmtsOa7mdmrc1shJmNKCgoSG2QkvYeeAAOOcRfe8aMScz3fPllfz17/30vsR88WBdC2ahtW58Levvt8OabsaORbDdwoCfujzkGHn9cSXURkWQ68kj4/HMfn9GokW+XXJMQ4LnnoGZN6NvXK8EmTYLTT9fPadlAnTtD6dJwyy2xI9kww4b5R1WESYZLZSJsDlC52OeVim7bIEWVYOOARmv5et8QwoEhhANLqW9ZVlO2rFf1bLmlV3D9+uvGf69ffoHmzf3XrrvC1197iX0iNw9J+jDzi9569Xzt+vqcGItsjOHD4YwzvLr01Vf9OllERJJrv/28RXLHHeHoo+Gaa6BaNZ8nVq2azzg/8kiv0q1eHUaOhHvvhc03jx25ZKSdd4Z27eCll/5KLmWC/Hz/R1K58rrvK5LGLKRo4I2ZlQK+BZrgCbDhwDkhhPFruO/TwDshhFeLPq8E/BpC+NPMtgLygdNCCGP/7THz8vLCYk23ljXIz4fGjf3Xe+9t+KzHAQO8WuO336BTJ7jxRs2LzBVz5ngyrFw5T1hss03siCSbTJ3qVat5eX+9IRMRkdT59VdveZwy5Z9fK18eevWCiy/2BJnIJvnjD6hRA/bYAz79NDPKCvfYA2rVUnuEAGBmS0IIebHj2Bgp+xEeQigArgLeByYCL4cQxptZZzM7CcDM6pnZbOAM4FEzW5Uk2wvIN7PRwKdAz3UlwUT+zUEHQZ8+vtq6ffv1/3O//+4D05s18zeow4d7RbOSYLljl13g9df/WpO+YkXsiCRb/Pyzb5wtLPR5NUqCiYik3jbbwNKla/9a69ZKgkmCbLYZ3HGH9+UOGBA7mnX77TfPEKstUrJAyirCYlBFmKxLmzY+p7JfPzjnnH+/7wcfQKtW8MMPvsGtQwcoUyY1cUr6eeYZT4q2aeOz50Q2xeLFcMQR3nL78cdw8MGxIxIRyV0lSqx5S7SZH1aIJExBgc9CKCz0FeXpPA/h/ff9xO5//4MmTWJHI2lAFWEiGeree709slUrGDVqzfdZtAguuwyOPdbnQAwdCnfeqSRYrjv/fLjuOnjwQXjiidjRSCYrKPDqwpEjoX9/JcFERGKrUmXDbhfZaKVK+WryyZN9O046y8/3bPCBB8aORGSTKREmOa10aV95ve22cMopMG/e37/+6ac+PLVvX59nOWqUz4cSAeje3QfqXn45DBkSOxrJRCF4on3gQHj4YTjppNgRiYhIly5QocLfb6tQwW8XSbj//AcOO8wHDy9aFDuatRs2zFemVqwYOxKRTaZEmOS87bf3eY8//+yvQVWrekn8FlvA4Yf77z/7zLcFlSsXO1pJJ6VK+bKfqlXh1FNh1qzYEUmmueMOryjs0AEuvTR2NCIiAtCihR+CVq3qBTBVq/rnLVrEjkyykhn07OlvRrp3jx3NmoXgFWEHHRQ7EpGE0IwwkSKXX+4D9IsrVQoefRQuuihOTJIZJk7064IaNeCLL/55iiyyJo895kOXL7zQk2GZsCxKREREkuScc/x0fsoU386UTqZPh1139fL1yy+PHY2kCc0IE8kC7733z9sKCqBz59THIpllr73gxRfhm288aZrF5wuSIO+84y2RTZt6sl1JMBERkRx3992wciXcfnvsSP4pP98/qiJMsoQSYSJF1tbWpnY3WR8nnODXLy+9BPfcEzsaSWf5+T4cv25dn1GYzguiREREJEWqVfN15E895Rsk00l+vs+I2Xff2JGIJIRaI0WKVKsGM2f+8/aqVWHGjFRHI5koBJ8f0r8/vPUWnHhi7Igk3Xz7LTRs6DMIv/wSdtghdkQiIiKSNubPh91288qrNbWrxNKwoX/UdigpRq2RIllAG4JkU5n55uu6dT0hNmFC7Igknfz0k7dCAgwapCSYiIiIrGarreC22/xC4cMPY0fjVqyAUaPUFilZRYkwkSLaECSJUKGCzzmtUAGaNfODPZFFi+D44z0Z9u67sPvusSMSERGRtHTllVC9Otxwg88Mi23MGFi6VIkwySpKhIkU06KFt0EWFvpHJcFkY1SuDK+95q22zZv70gXJPf36ect1iRKw/fbw9dfw8stQv37syERERCRtlS3rg2dHj4bnn48dDQwb5h91ASNZRIkwEZEkaNgQHnnEq9pvvDF2NJJq/fpB69aeDA3BD1JLl4bff48dmYiIiKS95s2hXj1vk/zzz7ix5OfDdtv56Z5IllAiTEQkSVq18uU/990HTz8dOxpJpVtvhSVL/n7b8uV+u4iIiMi/MoOePWH2bOjVK24s+fleDWYWNw6RBFIiTEQkie69F5o0gUsvhaFDY0cjyRYCvPPOmjfQAsyaldp4REREJEM1bgwnnQRdu8K8eXFiWLAAJk3SfDDJOkqEiYgkUalS8NJLUKkSnHoqzJkTOyJJhoICb4esXRtOPBFKllzz/apUSW1cIiIiksG6dfMS886d4zz+8OH+UYkwyTJKhImIJNk228CAAfDHH3DyyfFHPUjiLFkCvXv7Fshzz/WKsGefhSef9M2hxVWoAF26xIlTREREMlDNmnDJJdCnD3z7beoff9Wg/Hr1Uv/YIkmkRJiISArsvbcv/hkxwq9nQogdkWyK+fM9qVWtGlx1Fey0kyc7x4yB886Dli2hb1+oWtVHalSt6p9rE62IiIhskE6doFw5uPnm1D92fj7ssQdstVXqH1skiSxk8buxvLy8sHjx4thhiIj8v7vugg4doHt3uOGG2NHIhpo712fW9ukDixbBccdB+/bQqJFmyIqIiEiS3Hkn3H47fPGFryZPhRD8pO+YY7zcXWQ1ZrYkhJAXO46NoUSYiEgKheAbsV99Fd591xMpkv6mTIEePeCZZ3weWPPmcNNNsN9+sSMTERGRrLd4sc9hqFYNhgxJzenbrFle0v7gg17+LrKaTE6EqTVSRCSFzOCppzyBcvbZMHly7Ijk34wa5UmvmjX9MPSii3xExwsvKAkmIiIiKZKX51VhQ4fCa6+l5jHz8/2jBuVLFlJFmIhIBDNn+tzRrbby64wtt4wdkawSAnzyCdxzD3zwAWyxBVxxBVxzDey4Y+zoREREJCetXAl16vjWpQkToEyZ5D5eu3ZeDbZwIZQtm9zHkoykijAREdkgVav6gd60aV4ZtnJl7IiksBDefBMaNIAjj4TRo6FrV+8M6NpVSTARERGJqGRJHzL73Xc+rDTZhg2DunWVBJOspESYiEgkjRpB794waJAPXJc4li+Hp5/2zZ6nnALz5sEjj8D06f7/pWLF2BGKiIiIAE2bQpMm0Lkz/P578h6noABGjlRbpGQtJcJERCJq3drb7nr2hOeeix1Nblm8GO6/H2rUgAsv9APPF1/0uW2XXQbly8eOUERERKQYM9/e89tvPsMhWcaPhyVLoH795D2GSERKhImIRNarFxx+OFxyiVehS3L9+ivccYe3p157LVSvDgMHwtdfw1lnQalSsSMUERERWYu6deHcc/0Cctas5DyGBuVLllMiTEQkstKl4ZVXYKedvDXvhx9iR5SdZs+G66/3BFinTnDIIb6B/NNP4bjjUrOJXERERGST3XWXX7jcdltyvn9+Pmy9Ney2W3K+v0hkSoSJiKSBbbeFt96CBQs8GbZ0aewJa0YiAAAUpElEQVSIssekSXDRRbDrrvDAA3DqqTB2LAwY4MkwERERkYxSpYqXtT//vJe0J9qwYd4WqVNCyVJKhImIpInateHZZ/0Q7rLLIITYEWW24cPhtNOgVi2f/XXppTB1qv8d77NP7OhERERENkH79rDNNnDDDYm9aFy0yGeEqS1SspgSYSIiaeTUU6FjR3jmGR/9IBsmBPjwQ1+oVL8+fPwx3HorzJwJDz4I1arFjlBEREQkASpWhNtvh48+8hXkiTJihF9QKREmWcxCFpcc5OXlhcWLF8cOQ0RkgxQWwumne6vke+/BMcfEjij9rVwJb7zhC5RGjoSdd/Z5YK1bw+abx45OREREJAmWL4e994Zy5eCbb6BkyU3/nt26ebXZvHk+u0NkLcxsSQghL3YcG0MVYSIiaaZECW/f23tvaN4cpkyJHVH6WrYMHn8c9toLzjgDFi6Exx6DadOgbVslwURERCSLlSnjp4DjxsHTTyfme+bn+5B8JcEki6kiTEQkTU2fDvXqwXbbwVdfeQW8uEWLoG9fuPdemDsX9t8fbr7ZFw0k4jBUREREJCOEAIce6heOU6ZA3iYW6FSqBI0bwwsvJCY+yVqqCBMRkYSrXh1efdUHvLdo4e1/uW7ePOjQwZcltWsHNWvCBx/4OIvTT1cSTERERHKMGfToAT/84CeEm2LOHP+l+WCS5ZQIExFJY4cfDvffD+++C7fdFjuaeGbOhDZtoGpV6NIFjjzSK/c/+giOPlrbvUVERCSHHXKIr8ru3h1++mnjv09+vn9UIkyynBJhIiJp7vLLfej7PffAiy/Gjia1xo2Dli19VEWfPnDWWb7R+7XXfCukiIiIiABdu8LSpdCp08Z/j2HDoHRpqFMnYWGJpCPNCBMRyQDLl8NRR8Hw4fDFF3DAAbEjSq6hQ/167u23oUIFuPRSuO46qFw5dmQiIiIiaerqq+Hhh/0ksWbNDf/zRxwBf/zhF5wi65DJM8KUCBMRyRA//+zD8wsL/fpkxx1jR5RYIcCgQV759tlnsPXWfj131VWwzTaxoxMRERFJc7/84mX0hx8Ob721YX925UrYcks4/3x46KGkhCfZJZMTYWqNFBHJENtv79c0v/7qYyCWLYsdUWIUFED//lC3Lhx/PEybBr16waxZ0LGjkmAiIiIi62XbbX2N9oABfqq4ISZO9GowzZ6QHKBEmIhIBqlTB55+Gr78Eq680quoMtXSpT73a8894eyzvf3z6afhu+/gmms2ffu3iIiISM655hqfJdGunbcRrC8NypccokSYiEiGOfNMuPVWeOKJzKxcX7AAunWDatV8EcC228Ibb/g4i/PPhzJlYkcoIiIikqHKl4e77vI5Gi+/vP5/btgwqFgRdt89ebGJpAnNCBMRyUCFhXDKKfDuu/D++9CkSeyI1u3HH+H++32G68KFcMwxXr1/2GFgFjs6ERERkSxRWOiblX7/HSZNgrJl1/1n6tTxORwffJD8+CQraEaYiIikVIkS8NxzvhDojDO8nTBdffedV35Vq+aVYE2bwsiRnsA7/HAlwUREREQSqkQJ6NEDZsxYv/aBxYth7Fi1RUrOUCJMRCRDbbGFD883g2bNYNGi2BH93ejRcM45sMce8OST0LIlTJ4ML70E++8fOzoRERGRLHbUUX76eNdd8Ntv/37fUaO8ikyD8iVHKBEmIpLBdtvNxz9MmgTnnbdhM1GTIQRfUnT88V5h//bb0LYtTJ8Offtq7ISIiIhIynTv7vMounT59/tpUL7kGCXCREQyXJMmcO+9Xh3WsWOcGAoLPel16KE+82vECL/mmjXLr8F23jlOXCIiIiI5a9994YILvD1y+vS13y8/32dYbL99qiITiUqJMBGRLNCmDVx0kVe/v/JK6h53xQqfVVa7Npx0EsyZ49daM2fCLbfAVlulLhYRERERWU3nzlCypF+Yrc2wYWqLlJyiRJiISBYw822MhxziB3/ffJPcx1uyxBNeu+/us7/M4PnnYcoUuPJK39wtIiIiIpHtsovPqejfH4YP/+fXf/zRS/jVFik5RIkwEZEsUbYsvPYabL21D8//+efEP8b8+V51VrWqV6Htsou3RI4ZAy1aQOnSiX9MEREREdkEN97obY/t2vlA1+KGDfOPqgiTHKJEmIhIFtlxR3jzTU+CnX46LF+emO87dy7ccANUqQIdOvih4eefw5Ah8J//eEWYiIiIiKShzTeHTp18o9Hbb//9a/n53jqpld6SYGbW1Mwmm9lUM2u/hq+XNbOXir6eb2bVUhZbWD0jnEXy8vLC4sWLY4chIpJyL74I55wDrVtDnz4bn6iaMsWH3T/7LBQUwFlnwU03+UwwEREREckQK1b48HwzGDsWSpXy2486Cn77DUaNihufZBwzWxJCyFvL10oC3wJHA7OB4cDZIYQJxe5zBVA7hHCZmZ0FnBJCaJ6C0FURJiKSjc4+G9q3h7594ZFHNvzPjxwJZ54Je+7pw/AvvtiTYv36KQkmIiIiknFKl4Zu3WDSJHj8cb+tsNDnhqktUhKvPjA1hDAthLAc6A80W+0+zYBnin7/KtDELDV9JkqEiYhkqbvughNOgGuugU8+Wff9Q4CPP4ZjjoEDD4T33/dk2syZ0Ls37Lpr0kMWERERkWQ56SRo1Ag6doRFi2DyZFi4UIPyJRl2Ab4v9vnsotvWeJ8QQgGwANgmFcEpESYikqVKlvQKrho1fF7Y9Olrvl9hIbzxBhx8MDRp4tXy3br5AqG774Yddkht3CIiIiKSBGbQs6cPk+3Rw+eDgRJhsrFKmdmIYr9axw5ofZWKHYCIiCRPxYowYIBXvDdu7Nc/s2f70Ps77vAkWLdufiC4227w6KPQsiWUKxc7chERERFJuPr1fejrPff8NSfsuOP89LNFi7ixSaYpCCEcuJavzQEqF/u8UtFta7rPbDMrBVQEfk14lGugijARkSy3++5w6aWeAPv+e2+BnDkTLrwQLroIypeH/v19ZETr1kqCiYiIiGS1gw7y4fl//umfz5rlF4H9+sWNS7LJcGB3M6tuZmWAs4ABq91nAHB+0e9PBz4OKdrmqK2RIiI5oFo1T36tbvvt4ccfN36rpIiIiIhkmLVdGFatCjNmpDoayVD/tjWy6OvHA72AksCTIYQuZtYZGBFCGGBm5YDngLrAb8BZIYRpKYldiTARkexXooRXgq3OzNsjRURERCRH6MJQEmBdibB0ptZIEZEcUKXKht0uIiIiIllKF4aS45QIExHJAV26QIUKf7+tQgW/XURERERyiC4MJccpESYikgNatIC+fX30g5l/7NtXy4FEREREco4uDCXHaUaYiIiIiIiIiIisN80IExERERERERERSXNKhImIiIiIiIiISE5QIkxERERERERERHJCShNhZtbUzCab2VQza7+Grzc2s1FmVmBmpxe7vY6ZDTWz8WY2xsyapzJuERERERERERHJfClLhJlZSaA3cBxQCzjbzGqtdrdZwAXAC6vdvgRoGULYG2gK9DKzLZMbsYiIiIiIiIiIZJNSKXys+sDUEMI0ADPrDzQDJqy6QwhhRtHXCov/wRDCt8V+P9fMfga2A35PftgiIiIiIiIiIpINUtkauQvwfbHPZxfdtkHMrD5QBvguQXGJiIiIiIiIiEgOSGVF2CYzs52A54DzQwiFa7lPa6A1QJkyZVIYnYiIiIiIiIiIpLNUVoTNASoX+7xS0W3rxcy2AN4Fbg0hfLW2+4UQ+oYQDgwhHFiqVEbl+UREREREREREJIlSmQgbDuxuZtXNrAxwFjBgff5g0f3fAJ4NIbyaxBhFRERERERERCRLpSwRFkIoAK4C3gcmAi+HEMabWWczOwnAzOqZ2WzgDOBRMxtf9MfPBBoDF5jZN0W/6qQqdhERERERERERyXwWQogdQ9Lk5eWFxYsXxw5DRERERERERCRrmNmSEEJe7Dg2RipbI0VERERERERERKJRIkxERERERERERHKCEmEiIiIiIiIiIpITlAgTEREREREREZGcoESYiIiIiIiIiIjkBCXCREREREREREQkJygRJiIiIiIiIiIiOUGJMBERERERERERyQkWQogdQ9KYWSHwZ+w4EqAUUBA7CJEk0nNcspme35Lt9ByXbKbnt2Q7PcdlY5UPIWRkcVVWJ8KyhZmNCCEcGDsOkWTRc1yymZ7fku30HJdspue3ZDs9xyUXZWT2TkREREREREREZEMpESYiIiIiIiIiIjlBibDM0Dd2ACJJpue4ZDM9vyXb6Tku2UzPb8l2eo5LztGMMBERERERERERyQmqCBMRERERERERkZygRFiaM7OmZjbZzKaaWfvY8YgkiplVNrPBZjbBzMab2TWxYxJJBjMraWZfm9k7sWMRSSQz29LMXjWzSWY20cwaxI5JJJHM7Lqia5RxZvaimZWLHZPIxjKzJ83sZzMbV+y2rc3sQzObUvRxq5gxiqSKEmFpzMxKAr2B44BawNlmVituVCIJUwC0DSHUAg4GrtTzW7LUNcDE2EGIJMH9wKAQQk1gP/Q8lyxiZrsAVwMHhhD2AUoCZ8WNSmSTPA00Xe229sBHIYTdgY+KPhfJekqEpbf6wNQQwrQQwnKgP9AsckwiCRFC+CGEMKro94vwN1C7xI1KJLHMrBJwAvB47FhEEsnMKgKNgScAQgjLQwi/x41KJOFKAeXNrBRQAZgbOR6RjRZC+Az4bbWbmwHPFP3+GeDklAYlEokSYeltF+D7Yp/PRokCyUJmVg2oC+THjUQk4XoBNwKFsQMRSbDqwDzgqaLW38fNLC92UCKJEkKYA/QEZgE/AAtCCB/EjUok4XYIIfxQ9PsfgR1iBiOSKkqEiUhUZrYZ8BpwbQhhYex4RBLFzP4D/BxCGBk7FpEkKAXsDzwSQqgLLEYtNZJFimYlNcOTvjsDeWZ2btyoRJInhBCAEDsOkVRQIiy9zQEqF/u8UtFtIlnBzErjSbB+IYTXY8cjkmANgZPMbAbe2n6kmT0fNySRhJkNzA4hrKrkfRVPjIlki6OA6SGEeSGEFcDrwCGRYxJJtJ/MbCeAoo8/R45HJCWUCEtvw4Hdzay6mZXBB3QOiByTSEKYmeGzZSaGEO6NHY9IooUQbg4hVAohVMN/fn8cQlA1gWSFEMKPwPdmtmfRTU2ACRFDEkm0WcDBZlah6JqlCVoIIdlnAHB+0e/PB96KGItIypSKHYCsXQihwMyuAt7HN9U8GUIYHzkskURpCJwHjDWzb4puuyWEMDBiTCIisv7aAP2KDuumARdGjkckYUII+Wb2KjAK33T9NdA3blQiG8/MXgQOB7Y1s9lAR+Ae4GUzawXMBM6MF6FI6pi3AouIiIiIiIiIiGQ3tUaKiIiIiIiIiEhOUCJMRERERERERERyghJhIiIiIiIiIiKSE5QIExERERERERGRnKBEmIiIiIiIiIiI5AQlwkREREQyhJlVM7NgZgfGjkVEREQkEykRJiIiIgKY2XZm9rCZzTCzZWb2k5l9ZGZHx45NRERERBKjVOwARERERNLEa0AFoBUwFdgeOAzYJmZQIiIiIpI4qggTERGRnGdmWwKNgPYhhI9CCDNDCMNDCD1DCP2L7jPDzDqZ2fNm9oeZ/Whm7Vb7PhXNrK+Z/Wxmi8zs09XbGM3skKLbl5jZHDN7xMy2KPZ1M7O2ZjalqDJttpl1XS3kqmb2YdH3mLB61ZqZ1TKzd4ti+NnMXjSzHYt9fd+iareFRf8to83siAT9dYqIiIikLSXCREREROCPol8nmVm5f7nf9cBEYH+gI3C3mZ0KnsAC3gV2Af4D1AU+Az42s52K7rMv8AEwANgPOBWoAzxZ7DHuBjoAXYG9gTOA71eLowvwQNH3GA70N7PNih5jp6LHHQfUB44CNgPeMrNV134vAD8Ufb0O0AlYus6/JREREZEMZyGE2DGIiIiIRGdmpwGP4e2RXwNDgFdCCPlFX58BTAkhHF3szzwO1AwhHGpmR+IJru1CCH8Wu883wAshhO5m9iywIoTQqtjX6xQ93g7AEuAX4NoQQp81xFgNmA5cFkJ4tOi2XYDZQKMQwhdm1hloGEJoUuzPbQX8BhwUQhhmZguBNiGEZzbpL01EREQkw6giTERERAQIIbwG7AycCLwHHAJ8ZWa3FLvb0NX+2FCgVtHvD8CTaPOK2g3/MLM/gH2A3Yrd59zVvj6k6Gu7FX2vssBH6wh3TLHfzy36uH2xx2i82mOsqihbFce9wONm9rGZ3WpmNdfxeCIiIiJZQcPyRURERIqEEJYCHxb96lxU8dXJzHquxx8vAfyEzxpb3cJi93kcuG8N95kD7Lueoa4oFnPwrsz/P+AsgbdotlvDn/up6M90MrN+wHHAsUBHM7sshPDkGv6MiIiISNZQIkxERERk7Sbg10ur5oYdvNrXD8ZnhgGMwtsbC0MI09by/UYBe4cQpq7pi2Y2EVgGNAGmbGTMo4AzgZkhhBVru1MIYUrRYzxgZo8AF/P3WWUiIiIiWUetkSIiIpLzzGybojbBc82stplVN7MzgBuBj0IIqyq6Djazm81sdzO7BGjJX9Vd/8PbHN8ys+OKvkcDM7vDzFZViXUD6ptZHzOra2Y1zOw/ZvYoQAhhEXA/0NXMLjSz3cysvpldvgH/Ob2BisBLZnaQme1qZkcVbbPc3MzKm1lvMzvczKqZ2UHAoXjST0RERCSrqSJMRERExDdGfgVcA9TA53TNwbcr3lXsfvcCtYFbgcXA7SGEV+H/WxSPL7r/Y/jMrp/w5NizRfcZY2aNi+7zKVASmAa8Uewxbgbm45sjKxV9j2fX9z8khDDXzBriWycH4dVss/BtlcuK7rYV8DSwE/Ar8A5rbqUUERERySraGikiIiKyHoq2Rj4UQlifeWEiIiIikobUGikiIiIiIiIiIjlBiTAREREREREREckJao0UEREREREREZGcoIowERERERERERHJCUqEiYiIiIiIiIhITlAiTEREREREREREcoISYSIiIiIiIiIikhOUCBMRERERERERkZygRJiIiIiIiIiIiOSE/wMibc3k6UoLl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latin typeface="Century Gothic" panose="020B0502020202020204" pitchFamily="34" charset="0"/>
            </a:endParaRPr>
          </a:p>
        </p:txBody>
      </p:sp>
      <p:sp>
        <p:nvSpPr>
          <p:cNvPr id="3" name="Rounded Rectangle 2"/>
          <p:cNvSpPr/>
          <p:nvPr/>
        </p:nvSpPr>
        <p:spPr>
          <a:xfrm>
            <a:off x="581435" y="2170533"/>
            <a:ext cx="2747059" cy="151931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7" name="TextBox 6"/>
          <p:cNvSpPr txBox="1"/>
          <p:nvPr/>
        </p:nvSpPr>
        <p:spPr>
          <a:xfrm>
            <a:off x="671704" y="2514691"/>
            <a:ext cx="2566523" cy="830997"/>
          </a:xfrm>
          <a:prstGeom prst="rect">
            <a:avLst/>
          </a:prstGeom>
          <a:noFill/>
        </p:spPr>
        <p:txBody>
          <a:bodyPr wrap="square" rtlCol="0">
            <a:spAutoFit/>
          </a:bodyPr>
          <a:lstStyle/>
          <a:p>
            <a:pPr algn="ctr"/>
            <a:r>
              <a:rPr lang="en-IN" sz="1600" dirty="0" smtClean="0">
                <a:latin typeface="Century Gothic" panose="020B0502020202020204" pitchFamily="34" charset="0"/>
              </a:rPr>
              <a:t>Defining categories and areas under each sector </a:t>
            </a:r>
            <a:endParaRPr lang="en-IN" sz="1600" dirty="0">
              <a:latin typeface="Century Gothic" panose="020B0502020202020204" pitchFamily="34" charset="0"/>
            </a:endParaRPr>
          </a:p>
        </p:txBody>
      </p:sp>
      <p:sp>
        <p:nvSpPr>
          <p:cNvPr id="29" name="Rounded Rectangle 28"/>
          <p:cNvSpPr/>
          <p:nvPr/>
        </p:nvSpPr>
        <p:spPr>
          <a:xfrm>
            <a:off x="4363814" y="2170533"/>
            <a:ext cx="2747059" cy="151931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30" name="TextBox 29"/>
          <p:cNvSpPr txBox="1"/>
          <p:nvPr/>
        </p:nvSpPr>
        <p:spPr>
          <a:xfrm>
            <a:off x="4454081" y="2268468"/>
            <a:ext cx="2566523" cy="1323439"/>
          </a:xfrm>
          <a:prstGeom prst="rect">
            <a:avLst/>
          </a:prstGeom>
          <a:noFill/>
        </p:spPr>
        <p:txBody>
          <a:bodyPr wrap="square" rtlCol="0">
            <a:spAutoFit/>
          </a:bodyPr>
          <a:lstStyle/>
          <a:p>
            <a:pPr algn="ctr"/>
            <a:r>
              <a:rPr lang="en-IN" sz="1600" dirty="0" smtClean="0">
                <a:latin typeface="Century Gothic" panose="020B0502020202020204" pitchFamily="34" charset="0"/>
              </a:rPr>
              <a:t>Select relevant sentences corresponding to each sector for a given speech</a:t>
            </a:r>
            <a:endParaRPr lang="en-IN" sz="1600" dirty="0">
              <a:latin typeface="Century Gothic" panose="020B0502020202020204" pitchFamily="34" charset="0"/>
            </a:endParaRPr>
          </a:p>
        </p:txBody>
      </p:sp>
      <p:sp>
        <p:nvSpPr>
          <p:cNvPr id="33" name="Rounded Rectangle 32"/>
          <p:cNvSpPr/>
          <p:nvPr/>
        </p:nvSpPr>
        <p:spPr>
          <a:xfrm>
            <a:off x="8017068" y="2170533"/>
            <a:ext cx="2747059" cy="151931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36" name="TextBox 35"/>
          <p:cNvSpPr txBox="1"/>
          <p:nvPr/>
        </p:nvSpPr>
        <p:spPr>
          <a:xfrm>
            <a:off x="8107335" y="2391578"/>
            <a:ext cx="2566523" cy="1077218"/>
          </a:xfrm>
          <a:prstGeom prst="rect">
            <a:avLst/>
          </a:prstGeom>
          <a:noFill/>
        </p:spPr>
        <p:txBody>
          <a:bodyPr wrap="square" rtlCol="0">
            <a:spAutoFit/>
          </a:bodyPr>
          <a:lstStyle/>
          <a:p>
            <a:pPr algn="ctr"/>
            <a:r>
              <a:rPr lang="en-IN" sz="1600" dirty="0" smtClean="0">
                <a:latin typeface="Century Gothic" panose="020B0502020202020204" pitchFamily="34" charset="0"/>
              </a:rPr>
              <a:t>Calculate Aggregated Sentiment Polarity of each sector for a given speech</a:t>
            </a:r>
            <a:endParaRPr lang="en-IN" sz="1600" dirty="0">
              <a:latin typeface="Century Gothic" panose="020B0502020202020204" pitchFamily="34" charset="0"/>
            </a:endParaRPr>
          </a:p>
        </p:txBody>
      </p:sp>
      <p:sp>
        <p:nvSpPr>
          <p:cNvPr id="37" name="Rounded Rectangle 36"/>
          <p:cNvSpPr/>
          <p:nvPr/>
        </p:nvSpPr>
        <p:spPr>
          <a:xfrm>
            <a:off x="5649351" y="4167643"/>
            <a:ext cx="5114776" cy="151931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8" name="Rectangle 7"/>
          <p:cNvSpPr/>
          <p:nvPr/>
        </p:nvSpPr>
        <p:spPr>
          <a:xfrm>
            <a:off x="6000250" y="4410794"/>
            <a:ext cx="4412977" cy="307777"/>
          </a:xfrm>
          <a:prstGeom prst="rect">
            <a:avLst/>
          </a:prstGeom>
        </p:spPr>
        <p:txBody>
          <a:bodyPr wrap="square">
            <a:spAutoFit/>
          </a:bodyPr>
          <a:lstStyle/>
          <a:p>
            <a:pPr algn="ctr"/>
            <a:r>
              <a:rPr lang="en-IN" sz="1400" dirty="0" smtClean="0">
                <a:latin typeface="Century Gothic" panose="020B0502020202020204" pitchFamily="34" charset="0"/>
              </a:rPr>
              <a:t>Define Scaled Sentiment values</a:t>
            </a:r>
            <a:endParaRPr lang="en-IN" sz="1400" dirty="0">
              <a:latin typeface="Century Gothic" panose="020B0502020202020204" pitchFamily="34" charset="0"/>
            </a:endParaRPr>
          </a:p>
        </p:txBody>
      </p:sp>
      <p:sp>
        <p:nvSpPr>
          <p:cNvPr id="38" name="Rectangle 37"/>
          <p:cNvSpPr/>
          <p:nvPr/>
        </p:nvSpPr>
        <p:spPr>
          <a:xfrm>
            <a:off x="5779269" y="4962362"/>
            <a:ext cx="4854937" cy="523220"/>
          </a:xfrm>
          <a:prstGeom prst="rect">
            <a:avLst/>
          </a:prstGeom>
        </p:spPr>
        <p:txBody>
          <a:bodyPr wrap="square">
            <a:spAutoFit/>
          </a:bodyPr>
          <a:lstStyle/>
          <a:p>
            <a:pPr algn="ctr"/>
            <a:r>
              <a:rPr lang="en-IN" sz="1400" dirty="0" smtClean="0">
                <a:latin typeface="Century Gothic" panose="020B0502020202020204" pitchFamily="34" charset="0"/>
              </a:rPr>
              <a:t>Scaled Sentiment = Aggregate Sentiment / Number of such sentences </a:t>
            </a:r>
            <a:endParaRPr lang="en-IN" sz="1400" dirty="0">
              <a:latin typeface="Century Gothic" panose="020B0502020202020204" pitchFamily="34" charset="0"/>
            </a:endParaRPr>
          </a:p>
        </p:txBody>
      </p:sp>
      <p:sp>
        <p:nvSpPr>
          <p:cNvPr id="41" name="Rounded Rectangle 40"/>
          <p:cNvSpPr/>
          <p:nvPr/>
        </p:nvSpPr>
        <p:spPr>
          <a:xfrm>
            <a:off x="1616755" y="4167643"/>
            <a:ext cx="2747059" cy="151931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42" name="TextBox 41"/>
          <p:cNvSpPr txBox="1"/>
          <p:nvPr/>
        </p:nvSpPr>
        <p:spPr>
          <a:xfrm>
            <a:off x="1676272" y="4718572"/>
            <a:ext cx="2566523" cy="338554"/>
          </a:xfrm>
          <a:prstGeom prst="rect">
            <a:avLst/>
          </a:prstGeom>
          <a:noFill/>
        </p:spPr>
        <p:txBody>
          <a:bodyPr wrap="square" rtlCol="0">
            <a:spAutoFit/>
          </a:bodyPr>
          <a:lstStyle/>
          <a:p>
            <a:pPr algn="ctr"/>
            <a:r>
              <a:rPr lang="en-IN" sz="1600" dirty="0" smtClean="0">
                <a:latin typeface="Century Gothic" panose="020B0502020202020204" pitchFamily="34" charset="0"/>
              </a:rPr>
              <a:t>Correlate with the GDP </a:t>
            </a:r>
            <a:endParaRPr lang="en-IN" sz="1600" dirty="0">
              <a:latin typeface="Century Gothic" panose="020B0502020202020204" pitchFamily="34" charset="0"/>
            </a:endParaRPr>
          </a:p>
        </p:txBody>
      </p:sp>
      <p:cxnSp>
        <p:nvCxnSpPr>
          <p:cNvPr id="10" name="Straight Arrow Connector 9"/>
          <p:cNvCxnSpPr>
            <a:stCxn id="3" idx="3"/>
            <a:endCxn id="29" idx="1"/>
          </p:cNvCxnSpPr>
          <p:nvPr/>
        </p:nvCxnSpPr>
        <p:spPr>
          <a:xfrm>
            <a:off x="3328494" y="2930189"/>
            <a:ext cx="1035320"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3" idx="1"/>
          </p:cNvCxnSpPr>
          <p:nvPr/>
        </p:nvCxnSpPr>
        <p:spPr>
          <a:xfrm>
            <a:off x="7110873" y="2930189"/>
            <a:ext cx="906195"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9303088" y="3691608"/>
            <a:ext cx="9724" cy="476035"/>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7" idx="1"/>
            <a:endCxn id="41" idx="3"/>
          </p:cNvCxnSpPr>
          <p:nvPr/>
        </p:nvCxnSpPr>
        <p:spPr>
          <a:xfrm flipH="1">
            <a:off x="4363814" y="4927299"/>
            <a:ext cx="1285537"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2313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2. Observations from Custom Mapping-Correlation</a:t>
            </a:r>
          </a:p>
        </p:txBody>
      </p:sp>
      <p:sp>
        <p:nvSpPr>
          <p:cNvPr id="2" name="TextBox 1"/>
          <p:cNvSpPr txBox="1"/>
          <p:nvPr/>
        </p:nvSpPr>
        <p:spPr>
          <a:xfrm>
            <a:off x="240322" y="1223889"/>
            <a:ext cx="11773488" cy="338554"/>
          </a:xfrm>
          <a:prstGeom prst="rect">
            <a:avLst/>
          </a:prstGeom>
          <a:noFill/>
        </p:spPr>
        <p:txBody>
          <a:bodyPr wrap="square" rtlCol="0">
            <a:spAutoFit/>
          </a:bodyPr>
          <a:lstStyle/>
          <a:p>
            <a:r>
              <a:rPr lang="en-IN" sz="1600" i="1" dirty="0" smtClean="0">
                <a:latin typeface="Century Gothic" panose="020B0502020202020204" pitchFamily="34" charset="0"/>
              </a:rPr>
              <a:t>Note that Speeches are delivered in early part of a year. However, GDP is calculated by the end of the year </a:t>
            </a:r>
            <a:endParaRPr lang="en-IN" sz="1600" i="1" dirty="0">
              <a:latin typeface="Century Gothic" panose="020B0502020202020204" pitchFamily="34" charset="0"/>
            </a:endParaRPr>
          </a:p>
        </p:txBody>
      </p:sp>
      <p:sp>
        <p:nvSpPr>
          <p:cNvPr id="5" name="TextBox 4"/>
          <p:cNvSpPr txBox="1"/>
          <p:nvPr/>
        </p:nvSpPr>
        <p:spPr>
          <a:xfrm>
            <a:off x="7135540" y="1711564"/>
            <a:ext cx="4878270" cy="4770537"/>
          </a:xfrm>
          <a:prstGeom prst="rect">
            <a:avLst/>
          </a:prstGeom>
          <a:noFill/>
        </p:spPr>
        <p:txBody>
          <a:bodyPr wrap="square" rtlCol="0">
            <a:spAutoFit/>
          </a:bodyPr>
          <a:lstStyle/>
          <a:p>
            <a:r>
              <a:rPr lang="en-IN" sz="1600" i="1" dirty="0" smtClean="0">
                <a:latin typeface="Century Gothic" panose="020B0502020202020204" pitchFamily="34" charset="0"/>
              </a:rPr>
              <a:t>For analysis purpose, consider Agriculture Sector and Speeches from 2010 to 2019</a:t>
            </a:r>
          </a:p>
          <a:p>
            <a:endParaRPr lang="en-IN" sz="1600" i="1" dirty="0">
              <a:latin typeface="Century Gothic" panose="020B0502020202020204" pitchFamily="34" charset="0"/>
            </a:endParaRPr>
          </a:p>
          <a:p>
            <a:pPr marL="342900" indent="-342900">
              <a:buAutoNum type="arabicPeriod"/>
            </a:pPr>
            <a:r>
              <a:rPr lang="en-IN" sz="1600" dirty="0" smtClean="0">
                <a:latin typeface="Century Gothic" panose="020B0502020202020204" pitchFamily="34" charset="0"/>
              </a:rPr>
              <a:t>There is a response lag between GDP score and weighted Sentiment values. Hence do not consider the first segment(highlighted with a blue dotted line) of GDP and the last segment of sentiment</a:t>
            </a:r>
          </a:p>
          <a:p>
            <a:pPr marL="342900" indent="-342900">
              <a:buAutoNum type="arabicPeriod"/>
            </a:pPr>
            <a:r>
              <a:rPr lang="en-IN" sz="1600" dirty="0" smtClean="0">
                <a:latin typeface="Century Gothic" panose="020B0502020202020204" pitchFamily="34" charset="0"/>
              </a:rPr>
              <a:t>In 2014 BJP won and </a:t>
            </a:r>
            <a:r>
              <a:rPr lang="en-IN" sz="1600" dirty="0" err="1" smtClean="0">
                <a:latin typeface="Century Gothic" panose="020B0502020202020204" pitchFamily="34" charset="0"/>
              </a:rPr>
              <a:t>Arun</a:t>
            </a:r>
            <a:r>
              <a:rPr lang="en-IN" sz="1600" dirty="0" smtClean="0">
                <a:latin typeface="Century Gothic" panose="020B0502020202020204" pitchFamily="34" charset="0"/>
              </a:rPr>
              <a:t> </a:t>
            </a:r>
            <a:r>
              <a:rPr lang="en-IN" sz="1600" dirty="0" err="1" smtClean="0">
                <a:latin typeface="Century Gothic" panose="020B0502020202020204" pitchFamily="34" charset="0"/>
              </a:rPr>
              <a:t>Jaitley</a:t>
            </a:r>
            <a:r>
              <a:rPr lang="en-IN" sz="1600" dirty="0" smtClean="0">
                <a:latin typeface="Century Gothic" panose="020B0502020202020204" pitchFamily="34" charset="0"/>
              </a:rPr>
              <a:t> took over as FM, who over promised in July (as Sentiment value increased and GDP decreased)</a:t>
            </a:r>
          </a:p>
          <a:p>
            <a:pPr marL="342900" indent="-342900">
              <a:buAutoNum type="arabicPeriod"/>
            </a:pPr>
            <a:r>
              <a:rPr lang="en-IN" sz="1600" dirty="0" smtClean="0">
                <a:latin typeface="Century Gothic" panose="020B0502020202020204" pitchFamily="34" charset="0"/>
              </a:rPr>
              <a:t>In 2019 after </a:t>
            </a:r>
            <a:r>
              <a:rPr lang="en-IN" sz="1600" dirty="0" err="1" smtClean="0">
                <a:latin typeface="Century Gothic" panose="020B0502020202020204" pitchFamily="34" charset="0"/>
              </a:rPr>
              <a:t>Jaitley’s</a:t>
            </a:r>
            <a:r>
              <a:rPr lang="en-IN" sz="1600" dirty="0" smtClean="0">
                <a:latin typeface="Century Gothic" panose="020B0502020202020204" pitchFamily="34" charset="0"/>
              </a:rPr>
              <a:t> demise, </a:t>
            </a:r>
            <a:r>
              <a:rPr lang="en-IN" sz="1600" dirty="0" err="1" smtClean="0">
                <a:latin typeface="Century Gothic" panose="020B0502020202020204" pitchFamily="34" charset="0"/>
              </a:rPr>
              <a:t>Piyush</a:t>
            </a:r>
            <a:r>
              <a:rPr lang="en-IN" sz="1600" dirty="0" smtClean="0">
                <a:latin typeface="Century Gothic" panose="020B0502020202020204" pitchFamily="34" charset="0"/>
              </a:rPr>
              <a:t> </a:t>
            </a:r>
            <a:r>
              <a:rPr lang="en-IN" sz="1600" dirty="0" err="1" smtClean="0">
                <a:latin typeface="Century Gothic" panose="020B0502020202020204" pitchFamily="34" charset="0"/>
              </a:rPr>
              <a:t>Goyal</a:t>
            </a:r>
            <a:r>
              <a:rPr lang="en-IN" sz="1600" dirty="0" smtClean="0">
                <a:latin typeface="Century Gothic" panose="020B0502020202020204" pitchFamily="34" charset="0"/>
              </a:rPr>
              <a:t> overpromised in his speech </a:t>
            </a:r>
          </a:p>
          <a:p>
            <a:endParaRPr lang="en-IN" sz="1600" dirty="0">
              <a:latin typeface="Century Gothic" panose="020B0502020202020204" pitchFamily="34" charset="0"/>
            </a:endParaRPr>
          </a:p>
          <a:p>
            <a:r>
              <a:rPr lang="en-IN" sz="1600" dirty="0" smtClean="0">
                <a:latin typeface="Century Gothic" panose="020B0502020202020204" pitchFamily="34" charset="0"/>
              </a:rPr>
              <a:t>Other way to look at this would be: </a:t>
            </a:r>
          </a:p>
          <a:p>
            <a:endParaRPr lang="en-IN" sz="1600" dirty="0" smtClean="0">
              <a:latin typeface="Century Gothic" panose="020B0502020202020204" pitchFamily="34" charset="0"/>
            </a:endParaRPr>
          </a:p>
          <a:p>
            <a:r>
              <a:rPr lang="en-IN" sz="1600" b="1" dirty="0" smtClean="0">
                <a:solidFill>
                  <a:srgbClr val="FFC000"/>
                </a:solidFill>
                <a:latin typeface="Century Gothic" panose="020B0502020202020204" pitchFamily="34" charset="0"/>
              </a:rPr>
              <a:t>For every transition in FM, Agriculture GDP takes a dip! </a:t>
            </a:r>
            <a:endParaRPr lang="en-IN" sz="1600" b="1" dirty="0">
              <a:solidFill>
                <a:srgbClr val="FFC000"/>
              </a:solidFill>
              <a:latin typeface="Century Gothic" panose="020B0502020202020204" pitchFamily="34" charset="0"/>
            </a:endParaRPr>
          </a:p>
        </p:txBody>
      </p:sp>
      <p:sp>
        <p:nvSpPr>
          <p:cNvPr id="6" name="AutoShape 4" descr="data:image/png;base64,iVBORw0KGgoAAAANSUhEUgAABMIAAAJRCAYAAACnVRt3AAAABHNCSVQICAgIfAhkiAAAAAlwSFlzAAALEgAACxIB0t1+/AAAADh0RVh0U29mdHdhcmUAbWF0cGxvdGxpYiB2ZXJzaW9uMy4yLjEsIGh0dHA6Ly9tYXRwbG90bGliLm9yZy+j8jraAAAgAElEQVR4nOzdeZjUZXrv/89DN7ts4oqIuAGiKLIoS7WKK7jgNq3SPWuuib+cM86a5MrkmGuSjHFyTn4nk8nJ0cz4y5xkJgdc6BbF3VFpqwWsBllURBQQUFQUQWSHhuf3x901tEzT9FJVz3d5v66rri9VXV11S0tX1f197s/jvPcCAAAAAAAAkq5L6AIAAAAAAACAUqARBgAAAAAAgFSgEQYAAAAAAIBUoBEGAAAAAACAVKARBgAAAAAAgFSgEQYAAAAAAIBUKA9dQDF16dLF9+zZM3QZAAAAAAAAibFr1y7vvY/l4qpEN8J69uypnTt3hi4DAAAAAAAgMZxzu0PX0FGx7N4BAAAAAAAA7UUjDAAAAAAAAKlAIwwAAAAAAACpQCMMAAAAAAAAqUAjDAAAAAAAAKlAIwwAAAAAAACpQCMMAAAAAAAAqUAjDAAAAAAAAKlAIwwAAAAAAACpQCMMAAAAAAAAqUAjDAAAAAAAAKlAIwwAAAAAAACpQCMMAAAAAAAAqUAjDAAAAAAAAKlAIwwAAAAAAACpQCMMAAAAAAAAqUAjDAAAAAAAAKlAIwwAAAAAAACpQCMMAAAAAAAAqUAjDAAAAAAAAKlAIwwAAMTfzJnS0KFSly52nDkzdEUAAEQWL5tIMxphAAAg3mbOlO68U1q/XvLejnfeybt6AABawMsmSsE5N9U5t8o5t9o59+MWvv5N59ynzrllTZdvl6w2732pnkvOuamS/llSmaR/897/98O+fomkX0g6X9Id3vuaZl/7H5Kua7p6j/f+4aM9X+/evf3OnTsLVT4AAIiioUPtXfzhTjtNWreu1NUAABBpvGyiEJxzu7z3vY/wtTJJ70i6StIHkhZJmuG9f6vZfb4paZz3/q4SlPslJVsR1vQXcZ+kaZJGSprhnBt52N02SPqmpFmHfe91ksZIGi3pYkl/5pzrW+yaAQBADGzY0L7bAQBIMV42UQIXSVrtvV/rvd8n6SFJNwau6fdKORp51L8I7/067/3rkg4e9r0jJWW9943e+52SXpc0tRRFAwCAiBsypH23AwCQYrxsogROkfR+s+sfNN12uFudc68752qcc6eWprTSNsLa+hfRkuWSpjrnejnnjpM0RVLJ/pIAAECE3Xuv1KvXl2/r0cNuBwAAX3LvvRaS31yvXrxsot3KnXOLm13ubOf3PyFpqPf+fEm/k/SbwpfYsliE5Xvvn5f0tKQFkh6UtFDSgZbu65y7M/+DaGxsLGGVAAAgiOpq6ceHZbBeeaXdDgAAvuSWW+zYtasdTzxReuABXjbRbo3e+3HNLg80+9pGfXnx0uCm237Pe/+Z935v09V/kzS2uOUeUspG2FH/Ilrjvb/Xez/ae3+VJCcLXmvpfg/kfxDl5eWdKhgAAMREz5523LhRuu46afly6eDhSQsAACCXs5fIX//arn/3uzTBUHCLJJ3tnDvdOddN0h2S5ja/g3Pu5GZXp0taWariStkIO+pfxJE458qccwOb/ny+bFfJ54tWKQAAiJe6OmnYMGnQIHs3//770iuvhK4KAIDIyWYl56QbbpDOPZeXSxSe975R0l2SnpM1uB7x3q9wzv3UOTe96W7fc86tcM4tl/Q92caJJeG896V6LjnnrpX0C0llkv6P9/5e59xPJS323s91zo2XNEfSAEl7JH3svT/XOddD0pKmh/lC0p9475cd7fl69+7td+7cWZT/FgAAEBGNjdLAgdKMGdIvfynt3CmdcIL0ta/ZdQAA8HtXXil99pm0dKn0J38iPfigtGWLVFYWujLEiXNul/e+d+g6OqKkGWHe+6e998O892d67+9tuu0n3vu5TX9e5L0f7L3v7b0f6L0/t+n2Pd77kU2XCW1pggEAgJRYtkz64gvpssvseu/e0k03SbNnS/v2BS0NAIAo2bdPWrBAuuQSu57J2Evom2+GrQsopViE5QMAABxRXZ0dL7300G1VVXZ6+7nngpQEAEAULVki7d795UaYxHgk0oVGGAAAiLd586Thw6WTm2WuXn21jUvOmhWuLgAAIiabtWNFhR1PO00aPJhGGNKFRhgAAIivxkapvv7QWGRe167SbbdJjz8ubd8epDQAAKImm5VGjLAoTclC8zMZeyktYXw4EBSNMAAAEF9Ll1qj6/BGmGTjkbt3WzMMAICUO3DAVn7lV4PlZTLSxo3S+vVh6gJKjUYYAACIr5bywfImTbKZD8YjAQDQm29K27YdygfLIycMaUMjDAAAxFddnc14NM8Hy+vSRZoxQ3r+eemTT0peGgAAUZLPBzu8EXbeeVLfvjTCkB40wgAAQDwdKR+suaoqmwWZPbtkZQEAEEXZrC2UHjLky7eXldkiahphSAsaYQAAIJ5aywfLGzXKLoxHAgBSzHtrhB2+Giwvk5FWrJC2bCltXUAINMIAAEA8zZtnx5bywZqrqpIWLJDee6/4NQEAEEHvvGMpAa01wiR7uQSSjkYYAACIp3w+2EkntX6/GTPs+OCDRS8JAIAoOlI+WN5FF0lduzIeiXSgEQYAAOKnLflgeaedZqe6Z8602RAAAFImm5VOPFE6++yWv96zpzRunL20AklHIwwAAMTPkiXSjh1ta4RJNh751lvSG28UtSwAAKKovl6qqJCcO/J9Mhlp0SJp9+7S1QWEQCMMAADET12dHdvaCKuslMrLbVUYAAApsn69XY40FpmXyUj790uLF5emLiAUGmEAACB+6uqkc86xOY+2OO446eqrLSfs4MGilgYAQJTkxx2P1gibNMmO5IQh6WiEAQCAeGlPPlhz1dXS++9L8+cXpSwAAKIom5X695fOO6/1+x13nJ1johGGpKMRBgAA4uW119qXD5Y3fbrUqxfjkQCAVMlmbeyxrOzo981k7HwRi6eRZDTCAABAvOTzwS69tH3fd8wx0o03SrNnS/v2FbwsAACiZtMmadWqo49F5mUy0rZt0ooVxa0LCIlGGAAAiJf25oM1V10tbdkiPf98wcsCACBq2poPlldRYUfGI5FkNMIAAEB87N9v787bOxaZd/XV0sCBjEcCAFIhm7VUgDFj2nb/oUOlQYMONdCAJKIRBgAA4mPJEssHmzKlY9/ftatUWSk9/rg9DgAACVZfL02caC9/beGcjUeyIgxJRiMMAADER0fzwZqrrpZ277ZmGAAACfX559Ly5W0fi8zLZGyT5Q0bilMXEBqNMAAAEB91ddLIkdIJJ3T8MSZNkoYMkWbNKlhZAABEzfz5kvcda4RJrApDctEIAwAA8bB/v814dDQfLK9LF2nGDOm556RPPy1IaQAARE02ayORF1/cvu8bNUrq04dGGJKLRhgAAIiH116Tdu7sfCNMsvHIAwek2bM7/1gAAERQNitddJHUs2f7vq+83HLFaIQhqWiEAQCAeChEPljeqFHSeecxHgkASKSdO6XFi9s/FpmXyUhvvilt3VrYuoAooBEGAADioa5OOvfczuWDNVdVZQEq69YV5vEAAIiIV1+VGhs73girqLB8sYULC1sXEAU0woDmZs6Uhg61/JihQ+06ACC8/fttRqMQY5F5M2bY8cEHC/eYAABEQDZrH2kmTerY9190kY1I1tcXti4gCmiEAXkzZ0p33imtX2+nP9avt+s0wwAgvELmg+UNHSpNnsx4JAAgcerrpdGjpb59O/b9vXpJY8eSE4ZkohEG5N19t7Rr15dv27XLbgcAhDVvnh07OuNxJFVVFoLy+uuFfVwAAALZt89GGjv7kpnJSA0N0p49hakLiAoaYUDehg3tux0AUDqFzgfLq6yUyspYFQYASIzFi615VYhG2L59tigbSBIaYUDekCEt315WZvkxBw+Wth4AgClGPlje8cdL11zD73kAQGJks3bMZDr3OJMn25HxSCQNjTAg70c/+sPbuneXTj7ZRmfGjZN+97vS1wUAabd4sY2qF6MRJtnv+A0bbAdJAABiLpuVRo60cz2dcfzx0vDhNMKQPDTCgLz8SoBBgyTnpNNOk379a2ndOuk//1PaulW6+mrpqqtYHwwApVRXZ8dLLy3O4994o6UCMx4JAIi5AwescVWoSM1Mxs4TsWgaSUIjDMirrZXOP1/auNF+069bJ1VX277DX/2q9Pbb0i9+IS1daqvDZsyQ1qwJXTUAJF9dnXTeeZ0/tX0kxxxjzbBHHrEwFAAAYmr5cmn79sI1wioqbD3AypWFeTwgCmiEAZL00Ud2quPWW498n+7dpe9/35pff/VX0ty50ogR0l13SZs2la5WAEiTYuaDNVdVJW3Zwgg8ACDW8vlgFRWFebx8zlh9fWEeD4gCGmGAJM2ZI3kvfeUrR79vv37SPfdIq1dL3/629MtfSmeeKf3N39jpFwBA4SxaVNx8sLyrr5aOPVaaObO4zwMAQBHV10unny4NHlyYxzvjDOmkk8gJQ7LQCAMkqabGVneNHNn27zn5ZOlf/1V66y1p2jTpb//WGmL/+38zWgMAhZLPByvUjMeRdOsm3Xab9Pjj0o4dxX0uAACKwHtbEVbIl0znbFUYjTAkCY0w4NNPpZdfbttqsJYMGybNni3lctK550rf/a50zjnSQw+RKgkAnVXsfLDmqqps9dncucV/LgAACuztt6XNmwt/7iiTkdavl95/v7CPC4RCIwx47DFrWLWWD9YWF10kvfSS9MwzFrw8Y4Y0frz0wguFqRMA0mbfPstvLPZYZN7kydKppzIeCQCIpXw+WDEaYZK9JANJQCMMqK21kcYLLuj8YzknTZ1qO0v+539Kn30mXXWVZc8sWdL5xweANFm82FZoTZlSmufr0sVWhT33nK0WBgAgRrJZS28588zCPu4FF0i9ezMeieSgEYZ027pVevFFWw3mXOEet0sX6atflVatkv7pn6wJNnasrRJbs6ZwzwMASVaqfLDmqqqkAwcsOxIAgJjw3tJeLrmksB9rJKm8XJo4kUYYkoNGGNJt7lypsbHj+WBH07279IMfWPPr7rsthHnECMsR++ST4jwnACRFXZ00apR03HGle85RoyzvkfFIAECMrFsnbdxYvHNHFRXS669L27YV5/GBUqIRhnSrqZGGDJHGjSvu8/TrJ/3d31lD7Nvftt0mzzzTdprcvr24zw0AcVTqfLA852xV2Pz59qkCAIAYyOeDVVQU5/EzGVt1tmBBcR4fKCUaYUivL76Qnn++8GORrTn5ZGuCrVhhWWJ/8zfSWWdJ991nH/oAAGbRIssHK3UjTLIxdsl2/wUAIAbq66UBA2xRczFcfLFUVsZ4JJKBRhjS68knrfnU2d0iO2L4cGn2bOnVV6VzzpHuuksaOdI+dB08WPp6ACBqQuSD5Z1+ujRpEuORAIDYyGZtNViXIn3C791bGjOGRhiSgUYY0qu21lZoTZwYroaLL5bmzZOeflrq1ctWIYwfL73wQriaACAKQuSDNVdVJb35pvTGG2GeHwCANvroI+ndd4t/7iiTkRoapL17i/s8QLHRCEM67dwpPfOMdMstxTtt0lbOSdOmSUuXSr/9rbR5s3TVVdLVV9tukwCQNvl8sClTwtVw2202AzJrVrgaAABog/p6O5aiEbZnDx9REH80wpBOzzwj7d5dvN0iO6KsTPra16RVq6Sf/9xeYcaOtVUJa9eGrg4ASmfRIvsdHSIfLO/44+2ExIMPMrIOAIi0bNZGFy+8sLjPM3myHRmPRNzRCEM61dTYh5xibavSGT16SD/8oe0weffd0mOPSSNGSN/7nvTJJ6GrA4DiC5kP1lxVlbR+PVtkAQAiLZu1JlV5eXGf58QTpbPPphGG+KMRhvTZvVt66inp5pttFVZU9esn/d3fSatXS3/0R9L990tnnin97d9K27eHrg4AimfePOn886WBA8PWcdNNUs+ejEcCACJryxaLsyzVuaOKCksvYLE04oxGGNLn+eelHTvC7BbZEYMGSb/8pbRihXTNNdLf/I101lnSffdZjg4AJMnevbYCK+RYZN4xx0g33ig98oi0f3/oagAA+APz59uxVIMumYz02WfS22+X5vmAYqARhvSprZUGDAgbwtwRw4fbSOfChdI550h33SWNHCk9/DCnZAAkRxTywZqrqrJ3/M8/H7oSAAD+QDYrdesmXXRRaZ4vk7Ej45HtNHOmNHSobdQ2dKhdRzA0wpAu+/ZJc+faGf6uXUNX0zETJtjY0NNPS716SXfcYa98L74YujIA6Ly6OttN99JLQ1dirrlGOvZYxiMBAJGUzUoXX2wxw6Vw1lnSCSfQCGuXmTOlO++03FHv7XjnnTTDAqIRhnR58UVp27Zo7RbZEc5J06ZJS5dKv/2t9Omn0pVX2ge2pUtDVwcAHVdXZ/lgxx4buhLTrZtUWWkbl+zcGboaAAB+b8cO6bXXSru3jHO2KoxGWDvcfbe0a9eXb9u1y25HEDTCkC41NVLfvtY0SoKyMulrX5NWrZJ+/nNp8WJpzBipulpauzZ0dQDQPlHKB2uuqsresD7+eOhKAAD4vYULpQMHSr/JciYjvfeetHFjaZ83tjZsaN/tKDoaYUiP/fvtjP4NN0jdu4euprB69JB++ENrfv23/ybNmSONGCF973vSJ5+Erg4A2iZq+WB5mYx06qmMRwIAIiWbtfPiEyeW9nnzOWH5oH4cxZAh7bsdRUcjDOnx8su2v3BcdovsiH79pHvvlVavlr71Len++6Uzz5R++lNbOw0AUTZvns1clPrU9tF06SLNmCE995y0eXPoagAAkGSNsDFjpD59Svu8o0dbVDHjkW10771/mE/dq5fdjiBohCE9amul3r2lqVNDV1J8gwZJv/qV9Oab0tVXS3/919YQu/9+WxkHAFEUtXyw5qqqpMZGafbs0JUAAKC9e6VcLsy5o65dbRUajbA2qq629zfl5XbC77TTpAcesNsRBI0wpMOBA9Kjj0rXXSf17Bm6mtIZMcIagAsX2p+/8x1p5EjpkUekgwdDVwcAh0Q1Hyzv/PPt9yfjkQCACFi0yF46KyrCPH8mIy1fLn3xRZjnjxXvpQ8/lG6/3T6DrVtHEywwGmFIh/nzLSsryWORrZkwwVZaPPWUNQJvv932WX7xxdCVAYBpaJD27JGmTAldScucszetr7xi254DABBQNmvHfF5XqWUy1tNZuDDM88fKxo3SRx9JF10UuhI0oRGGdKipsUD5a68NXUk4ztl//9Kl0m9+Y43BK6+UrrnGbgOAkOrq7PdUqFPbbTFjhh0feihsHQCA1MtmpfPOkwYODPP8F19sQf2MR7ZBLmfHiy8OWwd+j0YYku/gQRuLnDpVOuaY0NWEV1Ymff3r0qpV0j/+o7R4saVsVlfbrpMAEEJdnXTBBdHMB8s7/XQLRZk5M3QlAIAUa2y0gZeQe8v06WOh+TTC2iCXs2C10aNDV4ImNMKQfLmcLUf9yldCVxItPXpIP/qRtGaN9Jd/Kc2ZYzli3/++9OmnoasDkCZRzwdrrrpaeuMNuwAAEMCyZbYhfOhNljMZ+6i1b1/YOiKvocGaYN27h64ETUraCHPOTXXOrXLOrXbO/biFr1/inFvinGt0zn3lsK/9g3NuhXNupXPufznnXOkqR6zV1FgH/vrrQ1cSTf37Sz/7mbR6tfStb0n33Wc7TN5zj73CAkCx5XKWDxaHRlhlpa2sffDB0JUAAFIqnw8WOk0gk5F27yZlpVUHDtgEDmORkVKyRphzrkzSfZKmSRopaYZzbuRhd9sg6ZuSZh32vZMkTZZ0vqTzJI2XdGmRS0YSeG+7Jl59tdSvX+hqom3QIOlXv5LefFO66irpJz+RzjpLuv9+af/+0NUBSLI45IPlnXCC/Y6cNYvddwEAQWSz9jZ90KCwdeSD+hmPbMWKFdLOnTTCIqaUK8IukrTae7/We79P0kOSbmx+B+/9Ou/965IOf2fpJfWQ1E1Sd0ldJW0qfsmIvddes9290rpbZEeMGGHNw4ULpeHDpe98Rxo5UnrkEWssAkChxSEfrLnqanttYassAECJHTwo1deHH4uUpJNOsoYcjbBWNDTYkR0jI6WUjbBTJL3f7PoHTbcdlfd+oaR5kj5qujznvV9Z8AqRPLW1Unm5dOONR78vvmzCBPtw+tRTlid2++32C/yll0JXBiBJ9uyxhtKUKaErabsbb5R69rRVYQAAlNDKldKWLdFZRJ3JWCOM8+VHkMtZFM3ZZ4euBM3EIizfOXeWpHMkDZY1zy53zrX4T985d6dzbrFzbnFjY2Mpy0TUeG/5YFOmxGeVQdQ4J117rSVy/uY30iefSFdcYTtwLlsWujoASdDQEJ98sLw+faTp022lLKPjAIASyueDRWFFmGSNsM2bbUN6tKChwRYTEHEeKaVshG2UdGqz64ObbmuLmyW96r3f4b3fIekZSRNbuqP3/gHv/Tjv/bjy8vJOFYyYe+MNC4Bnt8jOKyuTvv51e4X7x3+UFi2SLrxQ+upXpffeC10dgDiLUz5Yc1VV9s7/d78LXQkAIEWyWemUU6TTTw9diSEnrBU7dlj+MvlgkVPKRtgiSWc75053znWTdIekuW383g2SLnXOlTvnusqC8hmNROtqaqQuXaSbbgpdSXL06CH96EfSmjXSX/6l9OijliP2gx9In34aujoAcTRvnm0pPmBA6EraZ+pUq5nxSABAiXhvjbBLLonOAqNhw6TjjqMR1qLXXrNQNxphkVOyRpj3vlHSXZKekzWxHvHer3DO/dQ5N12SnHPjnXMfSKqU9Cvn3Iqmb6+RtEbSG5KWS1ruvX+iVLUjpmpr7VXihBNCV5I8/ftLP/uZ9O670je/Kf3Lv0hnnindc4+d+QCAtsjng8VpLDKvWzepslJ67DHbDQoAgCJbu1b68MPojEVK1pDL54ThMATlR1ZJM8K8909774d578/03t/bdNtPvPdzm/68yHs/2Hvf23s/0Ht/btPtB7z3/4/3/hzv/Ujv/Y9KWTdiaOVK6a232C2y2E45RXrgAdsW+MorpZ/8xLaO+dd/JTcHwNHlctLevfFshEk2HrlzpzS3rQvcAQDouKjlg+VlMjYw8tFHoSuJmFzOZliPPz50JThMLMLygXarrbXjLbeErSMtRoywMckFC2x99H/9r9LIkdLs2WwhA+DI4poPlldRIQ0ezHgkAKAkslkbQzznnNCVfFk+J2z+/LB1RE4ux1hkRNEIQzLV1EiTJkmDBoWuJF0mTpRefll68knLE7vtNvvlP29e6MoARFFdnW28Ebd8sLwuXaQZM6Rnn5U++yx0NQCAhMtm7RxMVPLB8saMkXr2ZDzySz78UPrgA8YiI4pGGJJn9Wpp+XJ2iwzFOem666Rly6T/+A/p44+lyy+3YOlly0JXByAq4pwP1lxVldTYaCtgAQAoko0bLSMsiouou3aVJkyQ6utDVxIh+XwwVoRFEo0wJA9jkdFQViZ94xvSO+9I//N/2ovBhRdKX/2q9N57oasDEFrc88HyLrjARsEZjwQAFFG+yRS1fLC8TMbOeW/fHrqSiGhokMrL7fMPIodGGJKntlYaP1467bTQlUCyEck//VM7hfXjH1uW2PDh0g9+IP3yl9LQoTZeNHSoNHNm6GoBlMq8efHOB8tzzlaF1ddLGzaErgYAkFDZrNSnj51/iaJMRjp4UHr11dCVREQuJ51/vs2MInJohCFZ1q+XFi1it8go6t9f+vu/l959V/rmN6V//mfpv/wX+5l5b8c//mPp//7f0JUCKIV8Plj//qEr6bwZM+z44INh6wAAJFY2K02ebIuMomjCBDu3TU6YpAMH7DMpY5GRFdF/RkAHPfqoHWmERdcpp0gPPGCB+ofvsbx7t/S1r0l33WXh2f37H7ocfr2l2wYMkHr3jl6CKIAv27PHThl/5zuhKymMM86wzUJmzZL+4i9CVwMASJjNm6UVK6Tq6tCVHFnfvrZajUaYpFWrbEaUoPzIohGGZKmpsd/AZ50VuhIczccfH/lr3/iG9Pnndtm6VVqz5tD1owUPlJUdvVnWWkOtRw8aaUCxvfqq5YNNmRK6ksKpqpK++13pzTel884LXQ0AIEHyzaWo5oPlZTLSr38t7d9vAfqplcvZkRVhkUUjDMmxcaO0YIF0zz2hK0FbDBli45CHO+00G5s8ksZGadu2Q42xfLOstesffnjott27W6+rW7eONdDyl27dOvf3AqRBXZ3NT2QyoSspnMpKyz6cNUv62c9CVwMASJBs1s7VjhsXupLWZTLSv/yLheaPHx+6moByOVsiN3x46EpwBDTCkBxz5tiRsch4uPde6c47pV27Dt3Wq5fd3prycmngQLt0xN691kg7vFl2pIba1q22y2X++v79rT9+r14dG+ns31/q189WtBXLzJnS3XdboPeQIfZ3HeU19kiuJOWD5Z14onTlldYIu/deVpYCAAomm7UMru7dQ1fSuvz5rVdeSXkjrKHB/gK6EMkeVTTCkBy1tbaF/TnnhK4EbZFvwJS6MdO9u3TCCXZpL+9tRVlrzbPDb/v4Y2nlykPXDx5s/Tn69Gl/Ay1/6dPnyC+4M2d+ufG4fr1dl2iGobTy+WB33RW6ksKrrpa+/nVp4UJp0qTQ1QAAEmD7dmnpUnvLHHWDBllsZn299MMfhq4mkF27pNdfJzM04miEIRk++cROlcThFQKHVFfHqwnjnK346tXLXunby3tpx462jXPmb1u/Xlq+3K5v29b643fpYqvKWmqgzZ795dV3kl2/++54/QwQfwsX2srMyy4LXUnh3XSTza7MnEkjDABQEAsW2HnUqOeD5WUy0jPP2NveVC6OXrrUdo0kHyzSaIQhGR57zF4hvvKV0JUAR+acrdrq00c69dT2f/+BA9IXX7RvRdq779r1I20ysGFD5/6bgPZKYj5YXp8+0vTp0iOPSL/4RcqTggEAhZDNWjLIxImhK2mbTEb67W/tLeiwYaGrCSAflM+OkZFGIwzJUFNjO0WOGp9u4ZQAACAASURBVBW6EqB4yspsddeAAe3/3qFDW96cYMiQTpcFtEsS88Gaq662RtgLL0jTpoWuBgAQc9msNHas1Lt36ErapnlOWGobYUOGSCedFLoStIL0NsTfZ59JL71kq8FSuf4WaIN777WRzubasjkBUEi7d1s+2JQpoSspnqlTrVk9a1boSgAAMbd7t+Wux2UsUpJGjLA9rV55JXQlgTQ0sBosBmiEIf7mzrWRMXaLBI6sulp64AHptNPsenm5XScfDKX06qvSvn3JzAfL69bNTszMmSPt3Bm6GgBAjDU02MtmnBphzkmTJ6e0EfbJJ9K6deSDNXHOTXXOrXLOrXbO/biV+93qnPPOuXGlqo1GGOKvttY+3I8dG7oSINqqq+3F+Ve/khobpfPOC10R0ibJ+WDNVVdbE+yJJ0JXAgCIsWz2UGMpTjIZywjbtCl0JSWWzwejESbnXJmk+yRNkzRS0gzn3MgW7tdH0vcl5UpZH40wxNu2bdLzz9tqMMYigba5+WbLG3vkkdCVIG3mzZPGjLHdTZOsokI65RTGIwEAnVJfL51/fsfiYUPKn++aPz9sHSXX0GDvsceMCV1JFFwkabX3fq33fp+khyTd2ML97pH0PyTtKWVxNMIQb08+Ke3fz26RQHscf7x0+eXWCPM+dDVIi1277Expksci87p0kWbMsP3jP/ssdDUAgBjav19asMDOrcTN2LFSjx7WyEuVXM4mLuKys0FxnSLp/WbXP2i67fecc2Mkneq9f6qUhUk0whB3NTXSoEEsPwXaq7JSWr1aWr48dCVIizTkgzVXXW0jyDU1oSsBAMTQ0qU2ZR+nfLC8bt3s41mqcsIOHpQWLUrb59Jy59ziZpc72/qNzrkukn4u6U+LV96R0QhDfO3YIT37rI1FduF/ZaBdGI9EqaUlHyzvggukc85hPBIA0CHZrB3juCJMspf7pUvtI1sqvPuu9PnnadsxstF7P67Z5YFmX9so6dRm1wc33ZbXR9J5kuqcc+skTZA0t1SB+XQPEF9PPy3t2cNukUBHHHecdMUVjEeidOrqbFYi6flgec5JVVX2SWbDhtDVAABiJpuVhg2TTjopdCUdk8lIBw4cyo9PPILyD7dI0tnOudOdc90k3SFpbv6L3vtt3vvjvPdDvfdDJb0qabr3fnEpiqMRhviqrZVOOCE9qwuAQquslNaskZYtC10Jki5N+WDNzZhhx4ceClsHACBWDh60fK04jkXmTZxo54RSMx7Z0CAdc4ytBoe8942S7pL0nKSVkh7x3q9wzv3UOTc9bHU0whBXu3dLTz11aLwLQPsxHolSSVs+WN6ZZ0oTJjAeCQBolzfftCm7ODfC+vWzHS9T0wjL5aRx4/hs2oz3/mnv/TDv/Zne+3ubbvuJ935uC/e9rFSrwSQaYYir556z9Eh2iwQ6buBA6corGY9E8c2bl658sOaqqmxTihUrQlcCAIiJfD5YnBthkr3sL1xoe8ck2p499lrPWGRs0AhDPNXUSMceK116aehKgHirrJTWrrU0U6BY8vlgffuGrqT0brvNzg6zKgwA0Eb19dKQIdJpp4WupHMyGVu7kPhNypctk/bvT1tQfqzRCEP87N0rPfGEdNNNUteuoasB4u2mm6TycsYjUTxpzQfLO/FEW3k5axYrLwEAR+W9rQiL626RzeUXgid+PJKg/NihEYb4eeEF6Ysv2C0SKATGI1FsCxfaWdIpU0JXEk5VlbRunWWlAQDQitWrpY8/jv9YpCQNHiwNHWor3BKtoUE65RS7IBZohCF+amstffGKK0JXAiRDZaX03nvSkiWhK0ES1dXZaODkyaErCeemm6QePaSZM0NXAgCIuKTkg+VlMrYiLNHnW3M5xiJjhkYY4mX/fumxx6QbbpC6dw9dDZAMjEeimNKcD5bXt680fbr9G9u/P3Q1AIAIy2al44+Xhg8PXUlhZDLSpk3SmjWhKymSzZvtP46xyFihEYZ4qauTtm5lt0igkI49VrrqKsYjUXhpzwdrrqpK+vRT6cUXQ1cCAIiwbNZWgzkXupLCSHxO2KJFdmRFWKzQCEO81NRIxxwjXX116EqAZKmstAyjxYtDV4IkWbDAVkDRCJOmTpX692c8EgBwRBs22NuxpIxFStI550gDBiS4EZbLWddy3LjQlaAdaIQhPg4ckObMka67TurZM3Q1QLLkd2GdPTt0JUgS8sEO6d7dGs5z5thKOQAADpMPlU9SI6xLF3sbkOhG2LnnSn36hK4E7UAjDPFRX29jJYxFAoU3YADjkSg88sG+rKpK2rlTeuKJ0JUAACKovt72BBs1KnQlhZXJSKtW2Ue5RPHedoxkLDJ2aIQhPmpqbCXYtGmhKwGSqbJSWr/+UNYB0Bk7d9qbwylTQlcSHRUVtrU645EAgBZks7Z6qqwsdCWFVVFhx/nzw9ZRcGvWSFu2EJQfQzTCEA8HD0qPPmpNsN69Q1cDJNONNzIeicJZuJB8sMOVlUl33CE984z02WehqwEARMgnn0grVyZrLDJv7FhLCMiPfiZGQ4MdaYTFDo0wxMPChdJHH0m33hq6EiC5BgywjSgYj0QhkA/WsupqqbFRqq0NXQkAIELyGVpJbIR1727Tg4nLCcvlpF69LCMMsUIjDPFQWyt16yZdf33oSoBkq6y0LYvyZ7iAjqqrsx2UCI/9stGjpREjGI8EAHxJNmspMGPHhq6kODIZackSS05IjFzOfmDl5aErQTvRCEP0eW+NsKuvJnAZKDbGI1EI+XwwxiL/kHMWmp/NSu+/H7oaAEBEZLPSxIl27j+JMhlbEJ2Yc6379klLlxKUH1M0whB9ixfbChV2iwSKr39/6ZprGI9E5yxYQD5Ya6qq7PjQQ2HrAABEwrZt0rJlyRyLzJs40c4FJWY8cvlya4aRDxZLNMIQfTU1ttx0+vTQlQDpUFlpK1VyudCVIK7IB2vdmWfaG+dZs0JXAgCIgPnz7fxjkhthAwZI552XoEZY/n0yjbBYohGGaMuPRV5xhf32BFB806fbunzGI9FRdXXS+PHkg7WmqspO/7/1VuhKAACB1ddbMkXSeyqZjC0ab2wMXUkBNDRIJ54onXpq6ErQATTCEG3Ll0tr1rBbJFBK+fHI2bOlgwdDV4O4IR+sbW6/XerShVVhAABls7a/TK9eoSsprooKaccO6Y03QldSALmcdS6dC10JOoBGGKKtttY+KNx0U+hKgHRhPBIdlT/VSyOsdSeeKF15pTXCyOMDgNTatUtatCjZY5F5mYwd6+vD1tFpW7dK77yT/CV8CUYjDNFWUyNdeql0/PGhKwHShfFIdNS8eeSDtVVVlfTee9Krr4auBAAQSC5n+8ukoRF26qnSkCEJyAlbtMiO7BgZWzTCEF1vvSW9/Ta7RQIh9OsnTZ3KeCTaL58PdswxoSuJvptvlnr0YDwSAFIsm7XpurScP8pkrBEW68XQ+YmJ8ePD1oEOoxGG6KqpsVeFm28OXQmQTpWV0gcfsFoFbbdjh50lZSyybfr2lW64QXr44YQkBwMA2iublUaPtnOQaZDJSB99ZAuiY6uhQRoxIj0/tASiEYboqq21UyMnnxy6EiCdpk+XundnPBJtRz5Y+1VVSZ9+Kr3wQuhKAAAltm+ftHBhOsYi8/I5YbEdj/T+UFA+YotGGKLp3Xel119nt0ggpL59GY9E+9TVSeXl6ZnvKIRp02ynVsYjASB1XntN2r07XY2wc8+1hVSxbYStW2cnsGiExRqNMERTba0db7klbB1A2lVWShs32ulK4GjIB2u/7t0tC3POHNs6DACQGvndE/OrpNKgSxc7XxbbRlhDgx0Jyo81GmGIppoa++UyZEjoSoB0u+EGxiPRNuSDdVxVlf39PfFE6EoAACWUzVrU1AknhK6ktCoqpJUrpc2bQ1fSAbmcbXRz/vmhK0En0AhD9KxbZ+uE2S0SCK9vXxvdYjwSRzN/PvlgHXXJJdKgQYxHAkCKHDhgq6LSNBaZl18BN39+2Do6JJeTxoyRunYNXQk6gUYYoic/Fkk+GBANlZXShx9aEDpwJPl8sEmTQlcSP2Vl0owZ0jPPSFu2hK4GAFACb7whbduWzkbYuHFSt24xHI/cv19asoSxyASgEYboqa2VLrxQOuOM0JUAkBiPRNuQD9Y5VVX2BrumJnQlAIASyGbtmMZGWI8e9pYhdo2wN96Q9uwhKD8BaIQhWj74wEK5WQ0GREefPtK11zIeiSPL54NNmRK6kvi68EJp+HDGIwEgJbJZaehQ6dRTQ1cSRiZjaTix2ieGoPzEoBGGaJkzx47kgwHRUlkpffRRTMMcUHTz51vYCflgHeecVF1tn4zefz90NQCAIvLeft2ncTVYXiZjC6EXLQpdSTvkctJxx0mnnx66EnQSjTBES02NdO65dlYcQHRcf72tY2c8Ei0hH6wwZsywT0cPPxy6EgBAEb3zjvTpp+luhOXfMsRqPDKXs7FI50JXgk6iEYbo2LRJqq9nNRgQRfnxyJoaW/kDNFdXZ2MCvXuHriTezjrL/h5nzgxdCQCgiPL5YBUVYesI6dhjbf1DbBph27ZJb7/NWGRC0AhDdMyZY2fCyQcDoonxSLRk+3aba2AssjCqq6Vly6S33gpdCQCgSLJZ6cQTpbPPDl1JWBUVtil5LM6xLl5sn1UJyk8EGmGIjtpaadgw6bzzQlcCoCWMR6Il5IMV1m23SV26SA8+GLoSAECR5PPB0j5hl8lIX3xhmzFGXi5nx/Hjw9aBgqARhmj47DNp3jxbDZb2VwQgqo45RrruOsYj8WV1dVLXruSDFcpJJ0lXXGG7R3ofuhoAQIGtXy9t2JDufLC8TMaOsRiPbGiwJXzHHhu6EhQAjTBEw+OP2wdr8sGAaKuslD7+OCbvWFAS5IMVXlWVtHbtobPPAIDEyOeD0QiThgyRBg+OwdtK7w8F5SMRaIQhGmpqpKFDpQsvDF0JgNZcd53UsyfjkTDbt1tmBmORhXXLLVL37rYqDACQKNms1L8/aTCSDQJlMrZfWqQXQX/wgZ0IJig/MUraCHPOTXXOrXLOrXbO/biFr1/inFvinGt0zn2l2e1TnHPLml32OOduKmXtKKLPP5deeMFWgzEWCUQb45Fojnyw4ujbV7rhBunhh6XGxtDVAAAKKJu1kPguLEmRZI2wDz+0kdHIyq/QZkVYYpTsn59zrkzSfZKmSRopaYZzbuRhd9sg6ZuSvnQK1Hs/z3s/2ns/WtLlknZJer7oRaM0nnhC2r+f3SKBuKislDZtstN3SLd8PtjEiaErSZ6qKumTT6QXXwxdCQCgQDZtkt55h7HI5mKRE5bLSd26SRdcELoSFEgp+9AXSVrtvV/rvd8n6SFJNza/g/d+nff+dUkHW3mcr0h6xnu/q3iloqRqa204nKWmQDwwHom8efPIByuWa6+V+vVjPBIAEiR/DrGiImwdUXLeebYQOtKNsIYGafRoiy1AIpSyEXaKpPebXf+g6bb2ukMSe4onxfbt0rPPWh4K64OBeOjdW7r+esYj0+6LL6TXXmMssli6d7fIgEcflXZx7g8AkiCblXr1ksaMCV1JdJSVSZMnR7gR1thoeaiMRSZKrDoPzrmTJY2S9Fwr97nTObfYObe4kVyN6Hv6aWnvXnaLBOKmstLGtvJbHyF9yAcrvqoqaccO6cknQ1cCACiAbFaaNMlSBXBIJiOtWCF99lnoSlqwYoWdkKIRliilbIRtlHRqs+uDm25rj9skzfHe7z/SHbz3D3jvx3nvx5WXl3egTJRUTY104on2igAgPq691k5pMh6ZXvl8MH5/F8+ll0qDBjEeCQAJsHWr9Prr5IO1JJ8TtmBB2Dpa1NBgR2J8EqWUjbBFks52zp3unOsmG3Gc287HmCHGIpNj1y5bEXbLLbYmFkB85Mcja2vZ1S6t6urs7GivXqErSa6yMumOO+y1cuvW0NUAADph/nzJexphLRk/3s6tRXI8MpeTBgyQzjordCUooJI1wrz3jZLuko01rpT0iPd+hXPup8656ZLknBvvnPtAUqWkXznnVuS/3zk3VLai7OVS1Ywie/ZZa4axWyQQT4xHphf5YKVTVWU7K9fUhK4EANAJ2axtPMjCoj/Us6c0blxEG2ENDfZDcy50JSigkmaEee+f9t4P896f6b2/t+m2n3jv5zb9eZH3frD3vrf3fqD3/txm37vOe3+K9761HSURJ7W10sCBNvoBIH4Yj0wv8sFKZ8wYafhwxiMBIOayWeun9OwZupJoymSkRYuk3btDV9LMjh2WEUY+WOLEKiwfCbJ3r/TEE9JNN0lkuQHx1KuXdMMNjEem0bx5NsMwcWLoSpLPOVsV9vLL0gcfhK4GANABO3faQmrGIo8sk7EF0IsXh66kmcWLpYMHaYQlEI0whPG730nbt7NbJBB3lZXSp5/ah3SkB/lgpTVjhgXLPPRQ6EoAAB3w6qt2zrCiInQl0TV5sh0jNR6ZD8ofPz5sHSg4GmEIo6ZG6tdPuvzy0JUA6Ixp0yw4n/HI9CAfrPTOPtvehDMeCQCxlM1KXbqw0XJrBg6URo6MWCMsl5POOEM6/vjQlaDAaISh9Pbtkx5/XLrxRkuMBBBfjEemzyuv2JjAlCmhK0mX6mpp6VJp5crQlQAA2imblS68UOrbN3Ql0ZbJHIohjYRcjrHIhKIRhtKbN0/6/HPGIoGkqKyUNm+2cTkkX12dncSYMCF0Jely2222nIBVYQAQK3v32mgk+WBHl8lI27ZZPn1wGzfahW0+E4lGGEqvpkY65hjpqqtCVwKgEBiPTBfywcI4+WSLE5g1y/LCAACxsHixtGcPjbC2yGTsGInxyHw+GCvCEolGGEqrsVF67DEbperRI3Q1AAqhZ09p+nTGI9Ng2zbywUKqrpbWrj305hwAEHnZrB3zTR4c2dCh0qBBEWqElZdLo0eHrgRFQCMMpZXN2gjVrbeGrgRAIVVWSp99ZqPPSK58PhiNsDBuvlnq3l2aOTN0JQCANspmpXPPlY47LnQl0eecNQwj0QjL5aQLLrATvkgcGmEordpaG6eZNi10JQAKaepUG3lmPDLZ8vlgEyeGriSd+vWTrr9eevhhVl8CQAwcOGDh74xFtl0mI73/vrRhQ8AiDhyQFi1iLDLBaIShdA4elB591JpgZMsAyZIfj3z0UWn//tDVoFjq6iwkn7Oj4VRXS598Ir30UuhKAABHsXy5tH27VFERupL4iERO2NtvSzt2EJSfYDTCUDoLFkgff8xukUBSMR6ZbNu2SUuWMBYZ2rRptjKM3SMBIPLy+WA0wtru/POlPn0CN8JyOTuyIiyxaIShdGpqLNvkuutCVwKgGBiPTDbywaKhRw/L2Xz0UWn37tDVAABakc1KZ5whDR4cupL4KCuTJk2S6usDFpHL2UmnYcMCFoFiohGG0jh40PLBrrnGWvwAkqdHD+nGGxmPTKp8PtiECaErQXW1zdo8+WToSgAAR+C9NcLIB2u/TEZ6801p69ZABTQ0SOPHS11olyQVP1mUxqJF0gcfsFskkHSVldKWLeQXJdG8eeSDRcWll0onn8x4JABE2MqVlhhBI6z98jlhCxYEePJdu6Q33mAsMuFohKE0amulrl2lG24IXQmAYsqv+mQ8Mlk+/1xaupSxyKgoK5PuuEN6+umAp8sBAK3J54PRCGu/iy6SyssD5YQtWWK7RtIISzQaYSg+7y0f7IorpAEDQlcDoJgYj0wm8sGip6pK2rfPTjQBACInm5UGDbKMMLRPr17S2LGBGmH5oHx2jEw0GmEovmXLpPfeY7dIIC0qK22Vyosvhq4EhVJXZ5udTJwYuhLkjR1rIb6MRwJA5DTPB3MudDXxlMlYVNeePSV+4lxOOu006cQTS/zEKCUaYSi+mhob47jxxtCVACiFq6+W+vZlPDJJ6uosH6xHj9CVIM85WxVWVydt3Bi6GgBAM+vW2a/miorQlcRXJmMLn197rcRP3NDAarAUoBGG4sqPRV52mXTccaGrAVAK+fHIOXPsHQzijXyw6KqqstfZhx4KXQkAoBnywTpv8mQ7lnQ8ctMmaf168sFSgEYYimvFCumdd9gtEkgbxiOTg3yw6Dr7bNvenfFIAIiUbFY69lhp5MjQlcTX8cdLI0ZI9fUlfNJ8PhiNsMSjEYbiqq218Y2bbw5dCYBSYjwyOebNs3ywCRNCV4KWVFXZDldvvx26EgBAk2zWxiK78Gm7UzIZaf58Ox9XEg0NFukzZkyJnhCh8E8TxVVTY7/BTjopdCUASql7d+mmmxiPTALywaLt9tvtkxarwgAgEj78UFq9mrHIQshkLKHhrbdK9IS5nDRqlG1biUSjEYbiWbVKevNNdosE0qqy0t69vPBC6ErQUeSDRd/JJ0uXX26NMO9DVwMAqZcf5aMR1nmZjB1LkhN28KC0aBFjkSlBIwzFU1trx1tuCVsHgDCuukrq14/xyDirr7fmypQpoStBa6qqpDVr7A08ACCo+nrpmGOk0aNDVxJ/Z5xhg0UlaYS98460bRs7RqYEjTAUT22tjdMMHhy6EgAhMB4Zf3V19nPk7Gi03XKL/ZxmzgxdCQCkXjZrOx6Wl4euJP6cs1VhJWmEEZSfKjTCUBxr11p4L7tFAulWWWln1373u9CVoCPq6qSJE8kHi7p+/aTrr5ceflhqbAxdDQCk1pYt0htvWFA+CiOTkdavl95/v8hP1NBgS/lGjCjyEyEKaIShOB591I40woB0YzwyvsgHi5eqKmnTJtvlEwAQRH7lEvlghZNvKs6fX+QnyuWk8eNt10gkHo0wFEdNjW07e/rpoSsBEFK3btLNN0uPPSbt3Ru6GrRHNmv5YDTC4uHaa63pzHgkAASTzdqk+vjxoStJjvPPt4Va+U0IimL3bmn5csYiU4RGGArv/feto85ukQAkxiPjinyweOnRw1ZhP/qovaEHAJRcNmsvmyQKFE55uaU0FDUnbNkyixYgKD81aISh8BiLBNDclVdK/fszHhk35IPFT1WVtH279NRToSsBgNTZvt0ikhmLLLxMxrLXPv+8SE9AUH7q0AhD4dXWSqNGScOGha4EQBQwHhk/W7fa2dEpU0JXgva47DLbZ57xSAAouYULpQMHaIQVQyZjaQ0LFxbpCRoapMGDpUGDivQEiBoaYSisjz+2dausBgPQXGWl9MUX0vPPh64EbVFfTz5YHJWVSXfcIT39tDUzAQAlU19vv4YnTgxdSfJcfLH93RZtPDKXYywyZWiEobDmzLEPT+SDAWjuiiukAQMYj4yLujobieRNYfxUV0v79h2KKQAAlEQ2K40da8HuKKzevW0ftqI0wj79VFq7lrHIlKERhsKqqZGGD5dGjgxdCYAoyY9HPv64tGdP6GpwNPPmkQ8WV2PHSmefzXgkAJTQnj22qKiiInQlyZXJ2ARjwVM2Fi2yIyf/UoVGGArn00+ll1+21WDOha4GQNQwHhkPW7bYFuKMRcaTcxaaX1cnbdwYuhoASIVFi6xBQz5Y8VRUWMNxyZICP3AuJ3XpIo0bV+AHRpTRCEPhPP64JUSSDwagJYxHxgP5YPFXVWU/w4cfDl0JAKRCNmvHTCZsHUk2ebId6+sL/MC5nHTuucy0pgyNMBROba10xhnS6NGhKwEQRV27Srfcwnhk1OXzwcjKiK9hw+zM9qxZoSsBgFTIZqVRo6Rjjw1dSXKdcIK9vBU0J8x7m7dkLDJ1aIShMLZulV54wVaDMRYJ4EgqK6Xt26XnngtdCY6krk6aNEnq3j10JeiMqirptdekVatCVwIAidbYKM2fz1hkKWQy9nd98GCBHnD1avscy8m/1KERhsJ44gl7FWC3SACtufxyO13KeGQ0kQ+WHHfcYSemWBUGAEW1dKm0cyeNsFLIZOytyttvF+gBGxrsSCMsddrWCHOuu5zrXeRaEGc1NdKpp0rjx4euBECUNR+P3L07dDU4HPlgyXHyydZ4njXLfqYAgKLIZ1axY2Tx5TPYCjYemctJvXpJI0cW6AERF603wpw7Ts49JWmHpC/k3AI5d0ZJKkN85HeBYywSQFtUVko7djAeGUXz5lk+GFkZyVBVZWMf+a3hAQAFl81KZ59t5x9QXGedZVlhBW2EjRsnlZcX6AERF0dbEfb3ksZK+mtJfy7pOEm/KnZRiJmnnrL9gtktEkBbTJkiDRzIeGQUkQ+WLLfeaj9LxiMBoCgOHrQVYawGKw3nbFVYQRphe/dKy5Zx8q+InHNTnXOrnHOrnXM/buHrf+Kce8M5t8w594pzrmRL847WCLtG0h/J+5/J+59Lmi5pipzrWvzSEBu1tXYKZNKk0JUAiIP8eOTcuYxHRsmWLdLrrzMWmST9+knXXSc99JB04EDoagAgcd56y14+yQcrnYoK6b33pI0bO/lAy5dL+/aRD1YkzrkySfdJmiZppKQZLTS6ZnnvR3nvR0v6B0k/L1V9R2uEDZK09PfXvH9b0r6m2wFLhnz6aenmm6Uu7L0AoI3y45HPPhu6EuRls5YlNWVK6EpQSFVV0qZN0ksvha4EABInm7UjjbDSKVhOWC5nRxphxXKRpNXe+7Xe+32SHpJ0Y/M7eO+/aHa1t6SShZoebRjWSWo87LZGsdsk8p591lZ0sFskgPZoPh55882hq4FkY5E9e7LpSdJcd53Ut6+NR151VehqACBRsllp8GBp6NDQlaTH6NFS797WCLv99k48UEODdNJJ9gNEMZwi6f1m1z+Q9AddR+fcdyT9SFI3SZe39EDO6UeS7vdee5r+fETet21VWVsaYS/LuebNsF6SnpFz+5o92/lteTIkUE2NdNxxDMYDaJ/ycssvmjnTmuk9e4auCOSDJVOPHvZvraZGuv9+/q0BQIF4b42wKVPYL6yUysulCRMKtCLs4ov54XVOuXNucbPrD3jvH2jPA3jv75N0n3OuStJfSfpGC3f7TBngngAAIABJREFUrqTfSNrT9OcjPpzaOF55tEbY37ZwW21bHhgpsGeP9OST0owZ7LQBoP0qK6UHHpCeecYywxBOPh/spz8NXQmKoapK+vd/t81tWMENAAWxZo300UeMRYaQyUj33CNt22ZxmO22ZYv07rvSt75V8NpSptF7P+4IX9so6dRm1wc33XYkD0n615a+4L1Ob+nPndF698L7lhphgHn+ecv4YbdIAB1x2WW2onT2bBphob38sp3aJig/maZMsfGPWbNohAFAgdTX25FGWOllMrZj56uvStdc04EHWLTIjuwYWUyLJJ3tnDtd1gC7Q1JV8zs458723r/bdPU6Se+qFc6pq6RXJH3de63qTHFtz/pybqCcGyfnxsq5gZ15UiRETY00YIB0eYujvADQuvx45BNPSLt2ha4m3cgHS7ayMumOO2xF2Oefh64GABIhm7XzeSNGhK4kfS6+2F7aOjwemcvZSOS4Iy1mQmd57xsl3SXpOUkrJT3ivV/hnPupc256093ucs6tcM4tk+WEtTQW2ewxtV/S6SpAqP7RG2HODZdz8yR9IiknqUHSJjn3gpwb3tkCEFP79klz50rTp0tdu4auBkBcVVba7rPPPBO6knQjHyz5qqrstfvRR0NXAgCJkM1aTDIRU6XXp4+F5ne4EdbQYB3MDs1Voq28909774d578/03t/bdNtPvPdzm/78fe/9ud770d77Kd77FW142N9I+uPO1tZ6I8y54yVlJQ2S9GeSrpUtWfsLSUNkQfrHdbYIxNCLL9pQNiMWADrj0kul44+38UiE8dlnlg82ZUroSlBM48ZJZ51lG1QAADrlgw+ktWsZiwyposIWdu3bd/T7fon3h4LyEUe9Jd3pnJY5p187p//V/NLWBznairDvS9ok6UJ5/0/y/jl5/6y8/0dJY2SrxL7f4f8ExFdtrbXi2YodQGcwHhleNmtH8sGSzTmpulqaN0/68MPQ1QBArJEPFl4mYxuPL1nSzm987z1p82YaYfF1jqQlkrZKOkPSqGaX89r6IEdrhF0j6b/L+z/8dOL9Dkn/IGlaW58MCdHYKD32mHTDDYzRAOi8ykprgj39dOhK0ol8sPSYMcPOhD/8cOhKACDWsllbE3DBBaErSa/Jk+3Y7vHIhgY7EpQfS95rSiuXNoeXH60RdpYs7f9IGiSd2dYnQ0K8/LKN0jAWCaAQLrlEOuEExiNDqauzd5PduoWuBMU2fLg0dizjkQDQSdmsrUgqKwtdSXqddJJN/Le7EZbLST16SKNGFaUuxMPRGmF9JH3Ryte3Nd0HaVJTI/Xq1cG9agHgMPnxyCeftOB8lM7mzZYPxlhkelRXS6+9Jq3q1K7jAJBamzdLb73FWGQUZDLWCPPt2UMwl7OTQmz4FkvOaZ5zeqmFy4vO6Snn9M/OaczRHudojTAn6WAb7oO0OHBAmjNHuu46a4YBQCEwHhkG+WDpc/vtlhf24IOhKwGAWMqvQKIRFl4mY4NKbT63s3+/hYoxFhlnK2V59YMkfdB0OVmHMuwrJOWc0xWtPUhbGmFr5dwXLV6k1Z39r0DMzJ8vbdpkqzcAoFAYjwyjrs5OapAPlh6DBtkOoTNntvMUOgBAsnNIPXrYZrwIK5OxY5vHI19/Xdq7l6D8eNsj6T+81wjv9fWmyzmS/o+kz7zXGEn3S/q71h6k/ChP8q3C1IrEqK213/zXXhu6EgBJUlZmuYP//u82Htm7d+iK0oF8sHSqqpK+/W1p8WKaoADQTtmsNGECL51RMGyYdPzx1gj79rfb8A0E5SfBNyRNaOH2X0laKOnPJP1/kr7Z2oO0viLM+9+06YJ0OHjQGmHXXGPbpABAIVVW2j7YTz0VupJ02LxZeuMNxiLT6NZb7RPcrFmhKwGAWPniC2npUsYio8K5QzlhbZLLWeds6NBiloXicpLObeH2kToU27VPR4n4Otpo5GFP6QbLuSHNLqe06/sRbw0N0saN7BYJoDgqKqQTT2Q8slTIB0uv/v0t6/Ohhyz7EwDQJgsW2NoAGmHRkclIa9ZIH33UhjvncjYW6Yg5j7HfSPq1c/pz53RZ0+XPJf2bpP9ous+lkt5s7UFab4Q5N07OvdTslpWS3mu6rJO0Qc5N7lD5iJ+aGttd4/rrQ1cCIIny45FPPSXt2BG6muSbN8/ywQg5SaeqKunjj+3/AwBAm2Szttn1hJYGsxBEm3PCtm2T3n6bscj4+zNJ/6+kH0p6qenyw6bb/rzpPs9JmtHagxxtRdhdkp497LZbJF3UdPl3Sd9pT9WIKe9tLPL/Z+/O46Oqz/7/vz5ssi+yyL4IIqAguwgDFa11LSKaqGAXbUVr7War9S7WHVv3789Wrdy3rbXFWgV3RWsrcUBkwiaIIiIIiCKIoCJhC3x+f1yZEiAkJ8nMnDmT9/PxmMdhzsyccwVCMnOdz3Vdp5xiV5JFRNJB5ZGZo/5gNduZZ0LTpiqPFBGphHjcrh+plWn2GDAAGjQIkAibN8+2apQfad6zx3t+7z3tgeZAc+9p7z23e8+ekues9Z515R2nokTYMCybVtrbeL8A7+djDcliQYN2zp3mnFvunPvAOXdtGY+Pcs4tdM4VO+fOO+Cxzs65fznnljnn3nXOdQ16XkmBhQth9WpNixSR9IrFoG1blUem22efwdKlKousyRo0gHHj7CLXjh1hRyMikvW2b7dcisois0vdurZCr8JEWCJhWw2JyRne85X3fOUcDZzj+84RtFtchYmwzsDmUvevAT4rdX8DcESQEznnagP3A6djjcwudM71OeBpa7Hu/mVdnnwUuNN73xtbjbYxyHklRaZPt7Kls88OOxIRyWUqj8yMZH+w0aPDjUPCNX68dX7WCkwRkQoVFsKuXUqEZaNYDN56C7ZuLedJhYU2ZrJFi4zFJenlHEOc4yFgPXAvsDLoaytKhG0Huvz3nvcP4n3pb6/OQNBPKkOBD7z3q7z3u4DHgf2yKt771d77JRzQ4b8kYVbHe/9qyfO+9t4XBTyvVJf31h9s9Gho2TLsaEQk1+Xl2QqVF14IO5LcVVCg/mACJ51kAypUHikiUqF43Hqsj1CH7KwTi9kQg7lzD/EE7/c1ypdIc44WzvFT51gMFAA/xPqGtfGe7wU9TkWJsIXA2HIePw9YFPBcHYCPSt1fV7IviJ7AF865p5xzi5xzd5asMJNMWLoUVqzQtEgRyYwRI6BdO5VHplNBgb1rrFs37EgkTLVrwwUX2IqwL74IOxoRkawWj0O/fmqXnI2GDYNatcopj/zoI9iwQY3yI8w5TnaOx4GPgXOA/we0wxZRzfGe3ZU5XkWJsPuBn+Hcj3Fu33Odq41zP8ca5d9fmRNWUR1gJJbpGwIciZVQHsQ5N9E5N985N7+4uDgDodUA06bZ5Y+x5eVERURSJFke+dJLFaxxlypRfzApbfx42LkTnnoq7EhERLLW7t0wZ47KIrNV06bQv385ibBkfzCtCIuyV7BWWr28Z7T3/MV7vqrqwcpPhHn/DHAH8AdgC84twrlFwBbgbuBuvH864Lk+BjqVut+xZF8Q64C3Ssoqi4FngIFlh+yneO8He+8H16lTJ+DhpVzTp9tP/SMCtYMTEak+lUemz+uv21aJMAFrGtyjh8ojRUTKsXAhFBUpEZbNYjErjdxd1rqgRMKmZB93XMbjkpR5CbgCuNs5xjhHtSoEK1oRBt5PAk4AHsGakK0H/gwMx/uDJj+WYx5wlHOum3OuHnAB8FwlXtvcOde65P5JwLuVOLdU1XvvwTvvaFqkiGSWyiPTR/3BpDTnbFXYa6/B+vVhRyMikpWSM2ZGjgw3Djm0WMySlYvKatxUWAgDBlgyTCLJe8YAPYAFwF3Ap879tzrRV/Z4FSfC7KwJvP8Z3p9Rcvs53icOep5zD+Bcq7IP4YuBK7ElbcuAJ7z37zjnbnbOjbGXuyHOuXVAHvCQc+6dktfuwcoi/+OcextwwP9W9ouVKpg+3bbjxoUbh4jULLVq2aowlUemnvqDyYEuvNAaCT/+eNiRiIhkpXgcjj5aBTLZLDnE4KDyyOJiWLBAZZE5wHs+9Z7fe09PLGfUFNgNzHCOu5wj8D+y877SybNyjua+Avrj/arUHbTqGjVq5Ldt2xZ2GNE2YAA0aGBF8SIimTR7tl16nTrVVqxI9W3caO/if/c7uLYyi7ol5w0aZAnoefPCjkREJKvs3QstW9r1uSlTwo5GytO9u1U/7tf28q237DOt3k+mnHOuyHvfKNwYaAZcBFwC9Pc+WMlksBVhlYgjxceTMK1caT84NC1SRMIwfDi0b6/yyFRK1naoP5gcaMIEmD8f3n8/7EhERLLK0qU2WFf9wbJfLGbXUfdb61NYaFtNjMxJ3vOl99zvPYOA//b9cI4HnKPMakVIfSJMconKIkUkTMnyyBkz4KsqD4WR0goKoFEjW/0jUtr551u/MDXNFxHZj/qDRUcsZsOxV6wotTORgMMPt+ViktO8p3SHuIuw0skyKREmhzZ9ujVT7to17EhEpKbKy4OdO+H558OOJDeoP5gcSocOtlLwsccOuJQuIlKzxePQuTN06RJ2JFKRWMy2+/UJKyy01WBOxWs1TLn/4EqESdnWrrUfGpoWKSJhOuEE+4Cu8sjq27jRpgCrLFIOZcIEu4y+YEHYkYiIZAXvLRGmssho6NXL+rn9NxG2dau991GjfDmAEmFStmSHQSXCRCRMKo9Mnddft60SYXIo48bZaHmVR4qIAHZtYMMGJcKiwrl9fcIA633pvRJhcpBUJ8L+DuiTSi6YNg369YOjjgo7EhGp6fLyYNcueO65sCOJNvUHk4q0aAFnnAGPPw579oQdjYhI6JL9wZQIi45YzBKYn37Kvkb5Q4aEGpNkn+CJMOf64twfcW4GzrUr2TcW5wb89zne/wjvN6U8SsmsTz6BOXM0LVJEssOwYdCxo8ojq6ugwDr9qj+YlGfCBFi/3r5fRERquHgc2rSBnj3DjkSCSvYJe+MNrFF+9+7Q6pDDA6WGCpYIc+5bwDygA3AS0KDkke7ADWmJTMLz9NO2hFRlkSKSDZLlkS+/DF9+GXY00bRxI7z7rsoipWJnnglNmqg8UkQEmDXLVoOpz3p0DBwI9euXlEcmEiqLzDHO0dm5gxvhO4dzjs6ldpVbrRh0RdgtwFV4fw6wq9T+AmBowGNIVEyfDr17Q58+YUciImJUHlk96g8mQTVoYL3Cpk2DHTvCjkZEJDRr18Lq1SqLjJp69Sz3NXvmLqt0Gqp0RY75EGhdxv7DSx4DwHt+5D2HrFYMmgg7FnipjP2bS04oueKzz+wDk1aDiUg2Of546NRJ5ZFVVVAAjRvbZVKRikyYYMMpXirrrZ+ISM0wa5ZtR44MNw6pvFgMFr1dh69ppBVhuccBvoz9jYHAV/DqBHzeZqwscvUB+wcC64KeTCLgmWdg7171BxOR7JIsj/zjH+GLL6B587AjipaZM+1dofqDSRCjR8MRR1h55LhxYUcjIhKKeByaNYO+fcOORCorFoM9e2uRqD2Ck/v3DzscSQHnuK/kjx74nXMUlXq4Nlap+FbQ4wVdEfYYcCfOdSw5cR2c+wZwF/Bo0JNJBEybZg0F+/ULOxIRkf2pPLJqNmyAZctUFinB1akD558PL7ygvnwiUmPF45ZQqV077EiksoYPh1rsYfYR46xhmOSCviU3B/Qudb8v0ANYCHw/6MGCJsKuw+ot12BLzt4FXgNmA5ODnkyy3ObN8NprthpMHSFFJNscfzx07qzyyMpSfzCpivHjYedOeOqpsCMREcm4jRvhvffUHyyqmjbaQ79aS5ld6xthhyIp4j2jvWc08Ffg9OT9ktup3nOZ96wIeryKE2HO1QKOAi4r2eYD44FeeP8dvN9Tpa9Ess9zz0FxsfqDiUh2cs5Whb3yipVHSjDJ/mCDBoUdiUTJ0KG2QlzTI0WkBkr2B1MiLKKWLSO2N86bn3WnuDjsYCSVvOdi7w89DTKoICvCPFZr2RbvV+H9NLx/Au8DZ9skIqZPt9UWgweHHYmISNny8mD3bnj22bAjiY6CAuv0WydoW1ARLPE8frytFF+/PuxoREQyKh6Hhg01YyayEglizGbbzrq8FbhrlESBc9R3jl87x7+c4y3nWFL6FvQ4FSfCvPfAcsoeUSm54quv4F//stVgKosUkWw1dKjKIytD/cGkOsaPtwE6//xn2JGIiGTUrFlwwglQr17YkUiVJBKMaLoUgNmzQ45FUu0B4FpskOMzwPQDboEE7RF2DXAXzvXHKUuSk154wZpQa1qkiGQz5yA/3xL3W7aEHU32U38wqY5evWw5hMojRaQG+fJLeOstlUVGWmEhHY/vQNeuSoTloLFAnvdM9J4bveem0regBwmaCHsCG0e5ANiBc1/td5PomzYN2reHYcPCjkREpHwqjwxu5kzrD6baDqmq8eNh3jxYoY4YIlIzvPEGeG9dBSSCtm2Dt9+G448nFrNEmPdhByUpVAR8VN2DBE2EXQn8ELgEmAj85ICbRNnXX8OMGTBuHNQK+i0hIhKSIUOgSxeVRwah/mBSXRdcYCsxtSpMRGqIeBzq1rVh1RJBCxdaWX9JImzDBli5MuygJIXuAK5yjmpVKgZ7Z+z9X6tzEslyM2bAjh2aFiki0ZAsj7z3XiuPbNEi7Iiy06ef2uz3Sy4JOxKJsg4drLT2scfg+uvVR1REcl48btfcGjYMOxKpkkTCtkOHMnKT/XH2bOjRI7yQJKVOAUYCpznHu8Du0g96z5ggBwm2/Me5w8u9SbRNmwatW2v9r4hER14eFBfDM8+EHUn2Un8wSZXx4+H99+0qu4hIDisqsmpw9QeLsEQCunaFNm3o1QsOP1x9wnLMJuBp4DXgU+DzA26BBK2V2ASUV1lbO+gJJcts3w4vvggTJkBt/TOKSEQMHmxvcp58Ei6+OOxoslNBATRpAgMGhB2JRN2558KPfwxTp8KgQWFHIyKSNnPn2nU2JcIirLDwv32va9WCESNsCqjkBu9JyRv/oA2hRgMnlbqdio2sXAN8JxWBSEheecUaCmpapIhESbI88tVXYfPmsKPJTuoPJqnSogWccQY8/jjs2RN2NCIiaROPW/Jk+PCwI5Eq+fRTWLt2vwZvsZgtat64McS4JOWcY7BznO8cjUruN3Iu8EKvgIkw718/4PZvvL8TuBolwqJt+nR7g6vSGRGJGpVHHtr69dYfTD/bJVXGj7fvq2TJrYhIDpo1C/r3h2bNwo5EqiTZH+yARBjYNFCJPuc4wjnmAoXAY8ARJQ/dA9wd9DjVHRH4FqCFo1G1cyc89xyMHWujUUREomTQIOjWTdMjy6L+YJJqZ50FjRtbeaSISA7atQvefFNlkZFWWGjtfkq1hRg0CA47TH3Ccsi9wAagJVBUav+TwLeCHqTqiTDnGgM/Bz6q8jEkXP/5D3z1lcoiRSSakuWR//43fB64N2bNoP5gkmoNGsC4cbaSfMeOsKMREUm5BQusfbLmh0VYIgH9+u038vOww2DoUCXCcsjJwCTv2XLA/pVA56AHCTo1civOfVXqthX4EvgeVh4pUTRtGjRtCiefHHYkIiJVo/LIshUU2CVt9QeTVJowAb78EmbMCDsSEZGUi8dtq0RYRO3dayM/S5VFJsViNvh427YQ4pJUawDsKmN/ayDwlbqgK8J+csDtCuBMoAvePx/0ZJJFdu+GZ5+FMWMsTS4iEkUDB8KRR6o8srT162H5cpVFSuqddBK0aaPySBHJSfE49O4NrVuHHYlUyfLlVu00dOhBD8Vidt20sDCEuCTV4sD3S933zlEb+DXwn6AHCXap2PtHKhGYREFBgU1aO/fcsCMREam6ZHnknXdaeWTLlmFHFD71B5N0qVMHzj8fpkyxlWHqJi0iOWLPHiudu/DCsCORKiujUX7S8OH2lnH2bBg9OsNxSapdA7zuHEOAw7AG+ccAzYARQQ8StDRyD861KWN/S5zTHO0omj4dGjWCU08NOxIRkerJy7N3sE8/HXYk2aGgwMre+/cPOxLJRRMm2LAd/X8TkRyyZIktJlKj/AgrLLT+qEcffdBDzZtD3742FVSizXveBfoCc4B/AfWxRvkDvGdl0OMELY10h9h/GGXXZ0o2S35gPPNMa34rIhJlAwZA9+4qj0yaOdManKg/mKTD0KFWjqzySBHJIckEifqDRVgiAUOG2NTIMsRiNhW0uDjDcUnKec+n3nOD95zlPWd4z3Xes74yxyj/XbJzVyXPBVyOc1+XerQ2MBJ4rzInlCwwezZs3KhpkSKSG5LlkXfcAZs2QatWYUcUnk8+gfffh0svDTsSyVXOwfjxcNtt1o+uXbuwIxIRqbZ4HLp1g06dwo5EqmT7dlvWd/Wh5/jFYvDAA/a0gQMzGJuknHPUA44F2nDA4i7veSnIMSpaEZZsju+AH7J/w/wfYivCLq9U1BK+adOgfn04/fSwIxERSQ2VRxr1B5NMGD/epnM98UTYkYiIVJv3lghTWWSELVpkS73KaJSfFIvZdvbsDMUkaeEcpwBrgfnAS8ALpW6BBzmWnwjzvhvedwNeB4777327HY33p+J9oqpfhIRg71546ilLgjVuHHY0IiKp0b8/9Oih8shkf7ABA8KORHJZ7972PfbYY2FHIiJSbcuXw2efqSwy0spplJ/UqRN07qxEWA64H0t6dQMaAg1K3RoGPUiwHmHej8b7LZWPUbLO3LlWOqNpkSKSS5Llka+9Zu9ma6qCArukfYj+GCIpM368NSZesSLsSEREqiUet61WhEVYImGZrgrK9WMxS4R5n6G4JB3aAbd5zxrv2eE9O0vfgh7k0Ikw5+4LfJPomD4d6tWDs84KOxIRkdSq6eWRyf5gKouUTLjgAtsOGQK1akHXrmqgLyKRFI9D27a2sFwiqrCw3LLIpFjM2lt++GEGYpJ0eQEYXt2DlNcsv2/AYyifGhXeWyLslFOgWbOwoxERSa3jjoOjjrLyyIkTw44m89QfTDLp9dctAfbll3Z/zZp9/+8mTAgvLhGRSvDefpyNGmWLyyWCPvvMMls/+lGFT02Wv86ebQOQJZIuB6Y6xyBgKbC79IPe82iQgxw6Eeb96OpEJ1lowQJ7o3rjjWFHIiKSesnyyN/9zt4UtW4ddkSZNXOm9Qfr3z/sSKQmmDTJ+o6WVlRk+5UIE5GIWLMG1q1TWWSkFRbaNsCKsD59oHlzmDULvvvdNMcl6XIqcDJwBlDE/guzPARLhAXrESa5Ydo0qFMHxowJOxIRkfTIy9s3FKSmUX8wyaS1a8vev2aNja//299g8WLYGbhdh4hIxs2aZVslwiIskbAVyoMGVfjUWrVgxAg1zI+4u4A/Ak28p7H3NCl1axr0IOWVRu5TUR8w738a9IQSkmRZ5EknweGHhx2NiEh69OsHPXvCE0/AZZeFHU3mfPyxNS2vSV+zhKtzZ0t6HahuXfjDH/YlwOrUgV697P9m6Vv79qpDEpHQxePQogUcc0zYkUiVJRJw7LHQuHGgp8di8OKLNbN4IEc0B/7kPduqc5BgibCD+4XVBXoBtYFF1QlAMmTJEvjgA7tKKyKSq5LlkbfdBhs3Qps2YUeUGcn+YKPV1UAyZPJk6wlWVLRvX8OGMGUKnH++JWaXLNl3mz0bHnts33MPP/zg5Ngxx9gxREQyJB63vlG1VCcVTd5baeR55wV+SSxm2zlz4Oyz0xSXpNN04JvAyuocJFgirKx+Yc7VBx4GZlUnAMmQ6dPtJ/zYsWFHIiKSXnl5cOutVh55+eVhR5MZBQU2BOW448KORGqKZB+wSZOsTLJzZ0uOJff37m2388/f95ovvoC3394/Qfbww7Ct5KKuczbw4sAEWZcu+pQqIin36ac2bPnSS8OORKpsxQr73XL88YFfMngw1Ktn12eUCIukVcBk5xgFLOHgZvn3BDmI874aQx+dOwZ4Ge87Vf0g6dOoUSO/bVu1Vszljj594IgjrJmyiEgu894+gLdvD6+9FnY0mdGzp5WfPfdc2JGIVM7evTbtq3RybMkSWLnS/i8DNGkCffvunxzr29eGQ4iIVNGTT9oi8kQiUJ91yUZ/+5t1vV+yxH4vBBSLwZ498OabaYytBnDOFXnvG2X2nHxYzsPeewLNAw1aGnkorYBgxbgSnnffhWXL4Mc/DjsSEZH0S5ZHTp4MGzbYRYBcluwPVlNWv0luqVULune32znn7Nv/9dfwzjv7J8cefxz+9Kd9z+na9eDVYz16aGCEiAQSj0OjRjBgQNiRSJUVFto/Yp8+lXpZLAb33GPV/arIjxbv6ZaK4wRtln/VgXuAdsAE4KVUBCJpNH26bUu/wRQRyWV5eXDLLVYe+aMfhR1NehUU2PbEE8OMQiS1Gje2UpfS5S7ew7p1B68ee/FFu7QPUL++NU0+cPVYq1bhfB0ikrXicRg+3GZ8SEQlElbrWMkLICNHwu23w7x58I1vpCk2yWrBSiOdO3D52V7gM+A14Hd4vzX1oVWfSiNL9O9vbyg1J1ZEagrv7epg27a5XxJ+6aUwbRps2qSVMFIz7dhhK99LJ8cWL7aRYEnt2x+8euzoo61RjIjUOFu2QMuWcPPNcN11YUcjVbJzp5XO//zncMcdlXrpli02s+WWW/TvXx2ZKo10jvuA//GebSV/PiTv+WmQYwZtlp+S5WcSgg8+sDeD9wTqGScikhuS5ZG33mrdcNu2DTui9CkogFGjlASTmqt+fattOrC+acOGg1ePvfYa7Nplj9eta/0ED0yQtW1rP0NEJGe98YZdMxs1KuxIpMreegt2765Uo/ykFi1s8bDWiURGX6BuqT9XW9DSyHpALbzfccD++sBevN+VimAkDZJlkeeeG24cIiKZlpdnl3qfegquuCLsaNJj3Tq74JGrX59IdRxxBJxyit2Sdu+2MXGlk2MFBfD3v+97TqtW+0po5H6QAAAgAElEQVQqk8mxY46BBg0y/iWISHrE47YgVE3yIyyRsG0VEmFgfcKmTrXKel1LzG7eM7qsP1dH0NLIZ4HX8f6eA/b/HDgR78emIphUU2kkMGSIXdUsLAw7EhGRzPLePry2abOvj1aumToVLroIFi5Ut1+R6ti8Gd5+e/8E2dKl1kkZrKn/UUcdvHqsSxetHhOJoGHDLBEWj4cdiVTZRRfZKt+PP67Sz+HkW6hFi6yTkFReSFMjrwfu8p6iA/Y3AK72npuDHCfo1MgRwKQy9r8K/CbgMSTT1qyB+fOtE6CISE2TLI+8+ebcLY8sKIDmze0DuYhU3eGHW8fk0l2T9+yBVav2T44tWABPPrnvOU2b7r9yLLmSrEmTzH8NIhLI11/bf+Vrrgk7EqmWRMJWg1XxYkQsZtvZs5UIi5gbgD/B/okwoGHJYylNhDUEisvYvxfQb/pspbJIEanp8vLgppvs5+GPfxx2NKk3c6b6g4mkS+3atgrsqKP2fy+1dautFiudIJs6FR58cN9zunU7ePVY9+76vyqSBebOheJi9QeLtM8/t9YQP/hBlQ/RuTN07GiJsCuvTGFskm4OKKuscQCwOehBgibClgAXYhm20sYDS4OeTDJs+nRLb3fvHnYkIiLhOOYYmx75xBO5lwj76CNYuTL3vi6RbNekCZxwgt2SvIe1aw9uzv/887B3rz2nQQPrznxgguzww8P5OkRqqHjcqp2HDw87EqmyefNsW40mb87ZqrB43H6Eq8o9uznHViwB5oFVzu2XDKsN1MdWigUSNBF2M/AszvUAXivZdzKQB5wT9GSSQR9/DHPm2ExYEZGaLD/fVoWtXw/t2oUdTeq8/rptTzwx1DBEBPsE1aWL3b797X37t2+Hd9/dPzn2zDPw8MP7ntOhw8HJsaOPtqmWpU2dCpMmWcKtc2eYPBkmTMjM1yeSQ+JxGDhQFcyRlkjYz93Bg6t1mJEj4fHHraNQ166pCU3S5kpsNdifsbZdX5Z6bBew2nveDHqwYIkw71/CuW8D1wH3lexdBIzB+xlBTyYZ9PTTtj3vvHDjEBEJW14e3HijrZLNpbXvBQU2//u448KOREQOpUEDGDTIbkneW9/CA1eP/fvfNtUSLAnWp8++xNimTXDffZZYA/vUNnGi/VnJMJHAdu600kgtpo64wkLo3dv6NFZDsk/YrFlKhGU77/krgHN8CMzxnt3VOV6wqZERVaOnRp54Inz2GbzzTtiRiIiE79hjrfwol8ZD9ehhX9czz4QdiYikwq5dsHz5wQmyTz459GuaNIFf/MKS4ocffvCtRYuDV5aJ1GBvvGHJj2eegbPPDjsaqRLvoXVrGDMG/vznah1qzx5o2RLOPx8eeihF8dUgYUyN3Hdu2gNtgFql93vPwiCvD1oaKVGyYYOlta+7LuxIRESyQ36+rQr75BNo3z7saKov2R8sl1a4idR09erZxMm+ffdf5bVpE7RpYx/+DrR1q7XBKO/CdpMmh06SlbU/eWvQIPVfo0jIktfDkiuBJIJWrbJm+ccfX+1D1a5tveJmz05BXJIRzjEA+DvQCyuVLM1j/cIqdOhEmHNfAUfi/SacSzYmK5v31VuTKKn1zDPWmFXTIkVETF4e3HCDlUf+5CdhR1N96g8mUnO0amU9wdasOfixLl3sQ+GXX8LmzRXftmyxiZebN9sHyeKyhsKXqF+/comz5K1JE3WdlqwVj9ti6pYtw45Eqqyw0LbVaJRfWiwGM2bYj0R9X0TCFOAj4FLgE8rLU5WjvBVhPwG2lvxZl5yjZPp0G/Xdt2/YkYiIZIfeve2d7xNP5EYibOZM+1Dar1/YkYhIJkyebD3Bior27WvY0PbXqmU/D1q0qNykcO9h27bgCbQPP4QFC+x+6TgOVLt25ZNnhx8OzZvba0XSpLjYSiMvuijsSKRaEglbsZqiz7rJ1YFz5uw/60SyVh9ggPe8X52DHDoR5v1fAXCuDvAZkMD7z6tzMsmAzz+H116Dq6/W1TgRkdLy821V2Mcf25S2KCsogFGj7AOwiOS+ZKlkKqdGOgeNG9utc+fKvXbHDkuOBUmgbdgAy5bZ/S+/LP+4zZoFT5yVTrQddljV/x4ORVM6c87ixVZNPGpU2JFItSQSNoCkTmq6PA0ZYq0UZ89WIiwi3gbaQroSYUneF+PcU1gNphJh2e6556zrn6ZFiojsLy8Prr/eVs3+9KdhR1N1a9daKVQurGwTkeAmTMieREz9+tCund0qo7gYvvgiWAJt82YrB03u27v30Mdt2LByibPkrVGjsi8cT526/wo8TenMCcn+YCNHhhuHVMOuXbBoUUrHfjZoAIMHq09YhPwGuMM5rsOSYvtNj/SezUEOEjSNuhjoAayuRIAShmnTbPbrwIFhRyIikl169bJl9E88Ee1EWLI/2OjR4cYhIlJZdepYz7NWrSr3ur17bSlPkOTZ5s02fTPZB23XrkMft27dshNmTz11cPlnUZGtEFMiLLLicasejvqi8BptyRLYuTMljfJLGzkS7r0Xtm/XnJAI+HfJ9l/s3x/MkZJm+fu7Ebgb524AFgDb9nvU+0BZN0mzL76AV1+1D3gqixQROVh+Pvz2t9EujywosFUN6gMpIjVFrVpWNtmsGXTrFvx13tsn26AJtI8+2lc/V5a1a1Pz9UjG7d0Ls2bBmDFhRyLVkuJG+UmxGNxxB8ybp9LZCEjJleCgibAXS7ZPUY2sm6TZCy/A7t2aFikicih5eZYImzYNfvazsKOpmoIC+MY31B9MRKQizlnZZMOG0LFj8Nd17Vr2lM5ateDOO61MslmzlIUp6ffee7ZAUEmOiEskoE0bm5ibQsOH23b2bH2PZDvveT0Vxwn6Lnp0qdtJpW7J+4E4505zzi13zn3gnLu2jMdHOecWOueKnXPnHfDYHufcWyW354Kes0aZNs1WOKR4qaiISM44+mibtPjEE2FHUjXJ/mAnnhh2JCIiuWvyZEuelXbYYfY75JprrHn+NdfY6mKJhGR/MCU5Ii6RsM+6Ka5+atkS+vRRn7CocI6+zvFH55jhHO1K9o11jgFBjxEsEeb96+XeAgXragP3A6djIy8vdM71OeBpa4HvA4+VcYjt3vv+JTctaj3Q1q3w8sswbpxWCYiIlCc/32Zkr1sXdiSVV1BgWyXCRETSZ8IEmDLFVp04Z9uHH4Z33oH58+H00+Huu61M8+KLbb9ktXgc2revXGWtZJkvvrD+fykui0yKxezt4Z49aTm8pIhzfAuYB3TAFmUlu7p1B24IepxgGRPnRh3iNhLnhuDc4QGOMhT4wHu/ynu/C3gcOLv0E7z3q733S4ByxsJImV56yRoHalqkiEj58vJsO21auHFURUGBNXJWfzARkfSaMAFWr7bmUqtX72uSP2gQPP44fPABXHYZ/POfcOyxcNZZNszE+/KOKiHw3hJho0apjXKkzZtn2zRVP8Vi8OWXymtHwC3AVd5zDlB6GkoBlnMKJOjSoQJgZsmtoNT9AiABbMS5p3CuUTnH6AB8VOr+upJ9QdV3zs13zs11zo2txOtqhunTrV56xIiwIxERyW49e8Jxx0WzPFL9wUREskO3bvCHP1iD/ZtvtpKtE0+0D+nTpmlZSRb58EOrYlVZZMQlErYdMiQth4/FbKvyyKx3LPBSGfs3A0EWaAHBE2FnAsuAi4AeJbeLgHeAc0tu/YHfBz1xFXTx3g8GxgP/zznXvawnOecmliTM5hcXF6cxnCxSVAQvvmhlkbU1t0BEpEL5+fDmm/YBJirWrLF38yqLFBHJHi1b2hCWtWvhwQdt+mRenvUTe/BBm1opoVJ/sBxRWGj/r5o3T8vhu3a18lklwrLeZspeUDUQW2wVSNBE2K3Az/D+H3i/quT2D+Aq4Dq8fxb4KXBWOcf4GOhU6n7Hkn2BeO8/LtmuwlaildkIzXs/xXs/2Hs/uE6doEMxI+6VVywZpmmRIiLBRLE88vWSlpxKhImIZJ8GDeDyy62H0bRpliC74gprrH/TTbBpU9gR1ljxuP1z9O4ddiRSZd7va5SfJs7ByJFKhKVSgGGJVznn3nXOLXHO/cc5F2Qc6GPAnc7REfBAHef4BnAX8GjQ2IImwvpQdtLq45LHAN4G2pZzjHnAUc65bs65esAFQKDpj865Fs65w0r+3AoYAbwbMPbcl/xl+41vhB2JiEg0HHUU9O8frfLIZH+wY48NOxIRETmU2rXt4vTcuXYBY9gwuPFGS4hdeaVN/pWMmjXLEhzqKhBha9fCxo1pa5SfFItZscCaNWk9TY0QcFjiImCw974fMA24I8ChrwM+BNYAjbG80ExgNjA5aHxBfxy8C0yiJBkFUPLn37AvIdUJ+PRQB/DeFwNXAq9gZZZPeO/fcc7d7JwbY4d0Q5xz64A84CHnXLJVXW9gvnNuMfZF/t57r0QYWIP855+HsWOhbt2woxERiY78fPugsnZt2JEEo/5gIiLR4ZzV4j3/vHXfvuACm0R51FFw/vk2fVLS7pNPbK6ByiIjLtkfLI0rwkB9wlIsyLDEmd77opK7c7GqwXJ5z27vmQD0BPKx1ln9vOc73hO4OWPQd9NXAKcCH+NcAc4VYKvBTgV+VPKcI4EHyg/av+S97+m97+69n1yy73rv/XMlf57nve/ovW/kvW/pvT+mZP8c731f7/1xJduHg36BOe/VV2HrVpVFiohUVpTKI9UfTEQkuvr0gT//2aZPXn01vPyyNfw+6SSYMUOTJtNo1izbKhEWcYkEHHYY9OuX1tP07QtNmigRliKVHZb4A2DGoR50jpOdIz9533tWAkdh5ZBvOcfLzhG4gVywRJj3CaAbMAlYWHL7DZb8alrynEfx/s6gJ5YUmT4dmjWDk08OOxIRkWjp0QMGDIhGeWRBgW2VCBMRia727eH3v7faq7vugvffhzPOsA/3jz4Ku3aFHWHOicehcWMbFi0RVlho79nq1UvraWrXhuHDlQirhDrJQYUlt4lVOYhz7iJgMFBePulaSq0Yc46hWCnk34BrgOOwfFUgwesrvN+G9w/h/VXA3UAbYDFW6ihh2L0bnn0WxoxJ+w8FEZGclJ9vVxmzvRlEQYH1glR/MBGR6GvaFH75S+sX9te/2r7vfQ+OPBLuvhu++irc+HJIPA4jRkBNmaGWk3bvhgUL0l4WmRSLwdKlsGVLRk4XdcXJQYUltymlHgs0LNE5900sgTXGe7+znHP1BV4vdT8PmOM9l3rPPdjwxjFBAw+eCHOuNs6Nw7kXgdXAOcBDQI/Ax5DUmjnT/oeed17YkYiIRFNUyiPVH0xEJPfUqwff/S4sWQIvvQQ9e8KvfgWdOsGvf20NrqTKPv/cEhoqi4y4pUth+/aMJsIA5szJyOlyWYXDEp1zA7Cc0hjv/cYKjtccKP2cEcDLB5yvvNLL/VT8jtq5o3HuTuATbCTlIsAB38H7O/D+w6AnkxSbNs3W+n7rW2FHIiISTd27w8CB2V0euXq13VQWKSKSm5yD00+H116DefPgtNOsdLJrV7jkEnhXM8KqIlnepkRYxBUW2jbNEyOThg61GXQqj6yeIMMSsVLIxsCTzrm3nHPPHeJwAOuB7gDOcRgwAHiz1ONNgPJWlO2n/ESYc7Ow7v0tgHy8PxLvrwPU0TFsxcXwzDNw1llQv37Y0YiIRFd+vr3JWr067EjK9nrJKnAlwkREct/gwfDPf8KKFTBxIjz+OBxzDHz721bnp8b6gcXj1l99yJCwI5FqSSSsPcSRR2bkdA0bwqBBSoSlQoBhid/03h/hve9fciuvtHEGcIdznATcDmwDZpV6vB/wQdDYKloRdgLWhf9evH+9gudKJs2aBZ99pmmRIiLVle3lkTNn2hvAY44JOxIREcmUI4+EP/4R1q6Fm26CuXOtRP6EE2xY1p49YUeY9WbNgmHDLBkmEVZYaMu0nMvYKWMxO+2OHRk7pVTsemAH8G/gEuBS7yk9YeQS4NWgB6soETYEqAPMxrlFOPcLnGtbyYAlHaZPhwYNbBm1iIhU3ZFH2qW/bC2PVH8wEZGaq1UruP56G+rywAN2Ify886BXL/jTn6x3khxk61ZYuFBlkZH31VdWGpyh/mBJsZgNcZ0/P6OnlXJ4zybvGYVVK7bwnqcPeEoecHPQ45X/rtr7RXj/Y6AdcA/Whf+jktediXMtKhG7pMrevfDUU5YEa9Qo7GhERKIvP9/6smRbeeTq1fbhR2WRIiI1W8OG8KMfwfvvw5NPQosWdr9LF7j5ZusML//15pu2aE6JsIibP9/KgTOcCBs+3LYqj8w+3vOl9xy0JNZ7Nh+wQqxcwS4ve78D7/+G96OB3lhTs18An+LcjKAnkxR5801Yv17TIkVEUiVZHvnkk+HGcaCCAtuOHh1qGCIikiVq17bPAImE/Y4YOhRuuAE6d4af/AQ+1BwzsP5gtWtbaaREWLJRfoYbvbVubYsulQjLXZWvs/D+A7y/FugE5EPwrJukyLRpNm75zDPDjkREJDd062YNirOtPLKgwMpi+vQJOxIREckmzlnZ/AsvwNKltrL5oYegRw+44AJYsCDsCEMVj1vXg8aNw45EqiWRsO/pli0zfupYDN54w4qxJPdUveGI93vw/lm8PzuF8UhFvLf+YKeeCk2bhh2NiEjuyM+3JfjZdDVd/cFERKQixxwDf/mL/f765S9hxgy7uHPyyfDyyzVu0uSOHZY/UVlkxHlv/5AZLotMisXgiy+sRZnkHr2zjpp58+CjjzQtUkQk1ZLl5tlSHqn+YCIiUhkdOsAdd9ikyTvvhPfes57Cxx0Hf/sb7N4ddoQZUVhojc6VCIu4jz+2dkBDh4Zy+ljMtiqPzE1KhEXN9OlQpw6MGRN2JCIiuaVbN+tBkS3lkTNn2laJMBERqYxmzeBXv7IVYo88YrVd3/2uTUm+5x4bqZjD4nGrHE0mMiSiEgnbhrQi7MgjoV07JcJylRJhUeK99Qc7+WSbFCMiIqmVn299VVatCjsS9QcTEZHqqVcPvvc9ePttePFF67X0y19Cp05w7bW22iYHzZoFffvq41LkFRZC3bq2ojEEyWTqrFmhnF7STImwKFm82D6caVqkiEh6ZEt5pPfqDyYiIqnhHJxxhq00LiyEb33LSie7doUf/ACWLQs7wpQpLrYG5yqLzAGJBPTvD/XrhxZCLGaVxmvXhhaCpIneXUfJtGn2gehszScQEUmLrl2tF0XY5ZGrV9u7rtGjw41DRERyS7IFwPvvww9/CP/4h608HjPGasAi3lh/0SLYtk2JsMjbs8cGGIVUFpmULK99441Qw5A0UCIsKpJlkSeeCK1bhx2NiEjuys+HhQth5crwYigosK36g4mISDp07w73329DWW64AebMgZEjYfhweOopS0REUDxu25Ejw41Dqunddy2jGVKj/KR+/aBxY/UJy0VKhEXFu+/C8uWaFikikm7ZUB6p/mAiIpIJrVvDjTfaKuT774eNG+3zRu/e8NBDsH172BFWSjwORx0FbduGHYlUS8iN8pPq1IETTlAiLBcpERYV06dbff8554QdiYhIbuvSxd54hVUemewPduKJ9nNfREQk3Ro2hCuusJLJJ56wyZOXX26/E2+9FTZvDjvCCu3da43NVRaZAxIJaN7cspohi8Vs3sQXX4QdiaSSEmFRMW0ajBhhM1xFRCS98vOt0cgHH2T+3B9+aFfmVRYpIiKZVrs25OVZU/2ZM62n2G9/a5Mmf/Yz62GZpd55B7ZsUSIsJxQWWllkFlwQjMXsGuWbb4YdiaSSEmFR8P77lobWtEgRkcwIszxS/cFERCRsztnvoRdftM8heXnw4IPQowdceKH10swyyf5gSoRF3Ndfw9KloZdFJh1/vJVIqjwytygRFgXTp9t23Lhw4xARqSk6d4Zhw8IpjywosJ4t6g8mIiLZ4Nhj4ZFHYNUq+MUvLDk2aBB885vwyitZM2ly1ixbuNalS9iRSLUsXGh1rlmSCGvUCAYOtO8vyR1KhGWzqVOha1f4zW+gXr19lzlERCT98vPhrbdgxYrMnVP9wUREJFt17Ah33gkffQS33w7LlsFpp8GAAfD3v8Pu3aGF5r19VBo1Sr8+Iy/ZKD/kiZGlxWJWrblzZ9iRSKooEZatpk6FiRNtpDHArl12f+rUcOMSEakpwiiP/PBD+4ChskgREclWzZrBNdfY76y//MUSYN/5DnTvDvfeC1u3ZjyklSth/XqVReaERAK6dbPV8VkiFrMk2IIFYUciqaJEWLaaNAmKivbfV1Rk+0VEJP06dbKZ2Zksj1R/MBERiYp69eD737ceYi+8AEceCVddZe0FfvMb+PTTjIWSLJwZOTJjp5R0STbKzyIjRthWfcJyhxJh2Wrt2srtFxGR1MvPh8WLbWhJJiT7g/XunZnziYiIVFetWnDmmfY7LJGw3mG3327Nui69FN57L+0hxOPQqhX06pX2U0k6rV9vK+OzpD9YUps20LOnEmG5RImwbNW5c+X2i4hI6mWyPNJ7G1Wv/mAiIhJVQ4fa78zly+EHP7DeYb17w9ix8MYbaTut+oPliGR/sCxLhIGVR77xhvXxl+hTIixbTZ4MDRvuv69hQ9svIiKZ0bEjDB+emfLIVatg3TqVRYqISPT16AEPPGDVLNdfb0tpYjH7nfr00ynNJnz0kbUrU3+wHFBYCHXq2ACGLBOLwebNGVngKBmgRFi2mjABpkyxJcXO2XbKFNsvIiKZk58PS5bY1e10SvYHGz06vecRERHJlNat4aabbADYH/5gfcPGjbNVYlOmwI4d1T7FrFm2VSIsByQS0K8fNGgQdiQHSfafU3lkblAiLJtNmACrV9sVk9WrlQQTEQnDuefaNt3lkQUF1oRCDU5ERCTXNGoEV15pPTf/+U9o0gQuuwy6drWKlylT7M+1atl26tTAh541C5o2tfyJRNiePTBvXlaWRYINRT3iiH2JV4k2JcJERETK07GjjQtKZ3mk95YIU38wERHJZXXq2ErrefPgtddg4EC47jpLiq1ZY78P16yBiRMDJ8PicStbq107zbFLei1fDlu3Zt3EyCTn7PtMK8JygxJhWWzq1CpfGBERkVTKz7fx8OlqDKH+YCIiUpM4Z60AXnoJ2rU7+PGiIpg0qcLDfPYZvPuuyiJzQhY3yk+KxaxQa926sCOR6lIiLEtNnWoXQqp4YURERFIp3eWRyf5gSoSJiEhN8+mnZe9fu7bClyZX5yT7N0mEFRZajevRR4cdySHFYrZN4wBUyRAlwrLUpEl2IaS0gBdGREQk1Tp0sHc/6SqPnDlT/cFERKRm6ty5cvtLicehfn0YPDjFMUnmJRIwZIiVQ2Wp/v2t3Z3KI6Mve7/LarhDXQAJcGFERETSIT8fli6FZctSe1z1BxMRkZps8mRo2HD/fc7BrbdW+NJ4HE44AerVS1NskhlFRTahO4vLIsFa3A0bpkRYLlAiLEtV48KIiIikw7nn2hvzVJdHrlwJH39svVJERERqmgkTbGpkly72e7ZVK7tI5H25L/vqK3jrLfUHywmLFtnUyCxtlF9aLGY5uy+/DDsSqQ4lwrJUWRdGAM4+O/OxiIgI0L59esoj1R9MRERqugkTrAv53r2wYQMMGmQ9YbZvP+RL5syxpysRlgMi0Cg/aeRI+76bOzfsSKQ6lAjLUgdeGOnUCbp3h4cftsocEREJQX4+vPOOjahKlYICOOKIrG4OKyIikjG1asFdd8FHH8F99x3yafH4vlI1ibhEwkqf2rYNO5IKHX881K6t8sioUyIsi5W+MLJ2Lbz+OjRpAmPHwpYtYUcnIlIDpbo8Uv3BREREDnbiiXDWWXDbbbBpU5lPicett3pZVTQSMYWFkSiLBGjcGAYMgFmzwo5EqkOJsAjp0AGmTbOk2IUXWhm1iIhkULt2tiY+VeWRH3xg/cFUFikiIrK/22+Hr7+GW2456KHt2y13orLIHLBxo63+iEBZZFIsZovYdu0KOxKpKiXCImbECPjjH+GVV6xsXkREMiw/30oj33mn+sdSfzAREZGy9ekDP/whPPCAXTgqJZGA3bvt2pREXGGhbSOyIgwsEbZjByxcGHYkUlVKhEXQxIlw2WV2keSf/ww7GhGRGiaV5ZEFBdYPQ/3BREREDnbTTXDYYfA//7Pf7njcfhWPGBFSXJI6iYQ13Ro0KOxIAkt+36lPWHQpERZR991n/wEvvhgWLw47GhGRGqRtW6vFqG55pPqDiYiIlK9tW7j6ausP8+ab/90dj8Nxx0Hz5iHGJqmRSMCxx0KjRmFHEljbttCjhxJhUaZEWETVq2e/D1q0sOb5n38edkQiIjVIfj4sW1a98sgPPoBPPlFZpIiISHl++UvLPPzqV+A9u3dbTkz9wXLA3r0wb16kyiKTYjFLhHkfdiRSFUqERVjbtvD00/Y56vzzobg47IhERGqIceNsFVd1VoWpP5iIiEjFGjeGm2+GOXPg6adZuBCKipQIywkrVsAXX0SqUX7SyJG2GGX58rAjkapQIizihg6FP/0J/vMf+PWvw45GRKSGaNsWvvENS4RV9VJgsj9Yz54pDU1ERCTnXHyxNc+/9lriM/cAapSfExIJ20YwERaL2VblkdGkRFgOuPhiuPJKuOce+Pvfw45GRKSGyM+H996rWnmk9zBzpvqDiYiIBFGnDtxxB6xYQXzqWnr1gjZtwg5Kqq2w0Fb89e4ddiSVdtRR0Lo1zJoVdiRSFUqE5Yh77rHlwZdeCgsWhB2NiEgNMG4c1KpVtfLIFStg/XqVRYqIiAR1xhnsOfFkZr1zOKOG7Qw7GkmFRAIGD7apkRHj3L4+YRI9SoTliLp14cknLSt9zjmwcWPYEYmI5Lgjjqh6eWSyP9jo0SkPS0REJCc5x9KJ9/Glb8bIz58NOxqprh07YPHiSDbKT4rFYNUq69kt0aJEWA5p08aa53/2GeTlwYps+vgAACAASURBVO7dYUckIpLj8vOtS+rSpZV7XUEBtGtn6+olJaZOha5dbZFe1652X0REckt8Ux8ARv3rOvjoo5CjkWp56y37wBrB/mBJyT5hb7wRbhxSeUqE5ZhBg+B//xficZs0LCIiaVSV8kjvLRGm/mApM3UqTJwIa9bYX++aNXZfyTARkdwSj0OXDsV0Zi389rdhhyPVEeFG+UkDBkCDBiqPjCIlwnLQRRfBVVfBH/4Af/lL2NGIiOSwNm0soVWZ8kj1B0u5SZOgqGj/fUVFtl9ERHKD95YIG3VSHfjpT+HRR21VkURTYSG0bw8dOoQdSZXVrQvDhikRFkVKhOWo22+Hk0+Gyy/fl2wXEZE0yM+H99+Ht98O9vxkfzAlwlJm7drK7RcRkehZscL6II8aBfzmN9CiBVx9deX7dEp2SCQivRosaeRIy8du3Rp2JFIZSoTlqDp14PHHLck+bhx8+mnYEYmI5KhzzqlceeTMmeoPlmKdOpW9v0kT2LUrs7GIiEh6xOO2HTUKaN7cSiP//W945ZVQ45Iq2LQJVq7MiURYLAZ798LcuWFHIpWhRFgOa9UKnnkGtmyBc8/VhwERkbRo08amPwYpj1R/sJTzHo4++uD9derAV1/B8OG2ikBERKItHreBzf+9jnTFFdC9u60K27Mn1NikkubNs22EJ0YmDRtm10NnzQo7EqkMJcJy3HHHWZ+wOXOslF5ERNIgP9+yLUuWlP+899+3JbqjR2cmrhrgjjvg1VfhjDOgSxfLL3bpAo88Ak89BR9+aM1sH3lE1TMiIlEWj9tqsP9eR6pXD373O5vc/Ne/hhqbVFIiYf+QgweHHUm1NWkC/furT1jUKBFWA5x/Pvz61/DQQzBlStjRiIjkoHPOgdq1Ky6PVH+wlPrb3+Daa+GCC+D552H1aitPWL0aJkywf5bFi2HIELj4Yhg/Hr74IuyoRUSkstassdvIkQc8cN55tiTnt7+FbdtCiU2qoLAQ+vSxLFIOiMWsNHL37rAjkaCUCKshJk+GU0+FK6+01WEiIpJCrVsHK48sKLDmjT16ZCy0XPXqq3DJJfbX/sgjVpZQlo4drYXM5Mnw5JN21Va/B0VEoiVZdjZq1AEPOAd33QWffAL33pvxuKQKvLdEWA70B0uKxWD7dli0KOxIJCglwmqI2rXhH/+Azp2tX9jHH4cdkYhIjsnPhw8+sCVIZVF/sJRZtMgGwfTuDU8/DYcdVv7za9e2AWNvvGEJs1Gj4Oab1VJGomXqVOja1b6Hu3a1+yI1RTxu/fGPPbaMB0eMsCXAt98OGzZkPDappJUr4fPPcyoRNmKEbVUeGR1KhNUgLVpY8/ytW+0DxI4dYUckIpJDKiqPTPYHU1lktXz4ofUDa9ECZsyAZs2Cv/b4423E+QUXwA032GqytWvTF6tIqkydChMnWmmY97adOFHJMKk54nFbdVO79iGe8Pvf24ebm27KaFxSBYWFts2BRvlJ7dvDkUcqERYlSoTVMMceC48+aj9/fvxjNQ4WEUmZVq3gpJMOXR45c6ZtlQirsk2b4LTT7LPOyy9Dhw6VP0bTpvD3v1t/sUWLbKjMtGmpj1UklSZNgqKi/fcVFdl+kVy3cSMsX15GWWRpPXvCZZdZQ+T33stYbFIFiQQ0bHiI5X3RNXKkJcL0+ToalAirgcaNg+uugz//GR54IOxoRERySH6+Lfl/662DH1N/sGopKoIxY2wlzHPPWY/d6rjoIvtn6tkT8vLg0kvVZ1my09df2/d9WbSiUWqCQ/YHO9ANN1iC5dpr0x6TVEMiAYMGQZ06YUeSUrEYfPaZDRGX7KdEWA11001w1lnw85/bUmMREUmBsWPLLo9M9gcbPVr9waqguBguvNAmMk2dWsbUsCrq3t2u3v7P/8DDD8PAgbBwYWqOLZIKL7wAxxxz6Mfbt89cLCJhicctvzVwYAVPbN3akmDPPrsveybZZdcuW46dQ2WRSbGYbfWtFw0ZTYQ5505zzi13zn3gnDsoVe+cG+WcW+icK3bOnVfG402dc+ucc3/MTMS5q1YtKw3p3t2mDn/0UdgRiYjkgFat4OSTDy6PXL7cGviqLLLSvLeJx889B/fdZwNfUqluXbjtNpss+fXXMGwY3HMP7N2b2vOIVMYnn9hKxW9/Gxo3huuvt0TAgb7++tDzOURyRTwOw4fbz+sK/fznVjf/q1+pRi0bLV5sybAcapSfdPTR0LKl+oRFRcYSYc652sD9wOlAH+BC59yBhQ1rge8Djx3iMLcAWr+UIs2aWfP8HTusx/P27WFHJCKSA/LzYdWq/WdoFxTYVomwSrvtNnjoIfj1ry0hli4nnQRLllgj/l/+0raffpq+84mUZe9ea1vRuzc8/zxMnmw/Sm66yVofdelii0q7dLHe4E2a2ArJ114LO3KR9PjiC8udBF4J3LAh3HqrNUQ+1PAaCU8ONspPcs5WhSkRFg2ZXBE2FPjAe7/Ke78LeBw4u/QTvPervfdLgIOuwzrnBgFHAP/KRLA1Ra9etjJswQKbPqQLJyIi1VRWeWRBgV2h7t49tLCi6JFHrKflRRdZQizdWraEp5+GBx+E11+3RvozZqT/vCIAb78NI0bYMKMhQ2DpUvjNb6BePXt8wgRYvdqSZatXW3J4zhzo3NmGSPzjH2FGL5Ieb7xhn08q7A9W2ne+A/36Wd37zp1pi02qIJGAI46wH1w5KBaDDz7QhbQoyGQirANQugBvXcm+CjnnagF3A79KQ1w13pgxdqXx73+H/+//CzsaEZGIa9kSvvnNfeWRyf5gJ56o/mCVMGMG/PCH9lf58MNW0p8JzsHll8P8+fZe/YwzrNJGn6UkXYqKrK3RwIH2Aepvf4NXXw02V6NTJ1t9cMIJMH483H13+uMVyaR43EoiK1VJV7s23HknfPihJoNlm0TC/jFz9P1Qsk/YG2+EG4dULCrN8q8AXvLer6voic65ic65+c65+cXFxRkILTdcd50tYvjVr+A//wk7GhGRiMvPtzfgCxfaGHf1B6uU+fOtP1LfvjB9+r4VMZl0zDFWwfGTn9hFouOPh2XLMh+H5LZXXoFjj4Xbb7dFLO+9ZysgK/MZsXlzO85559n7uKuuUo87yR3xuFXRNWhQyRd+61t2u+UW2LIlLbFJJW3ZAu+/n5NlkUkDB9r3qsojs18mE2EfA51K3e9Ysi+IE4ArnXOrgbuA7zrnfl/WE733U7z3g733g+vk2EjWdKpVCx591Jr8nX++LbkXEZEqGjvWxoI/8YT6g1XSypVw5pk2d+Cll6Bp0/BiqV/fGvQ//zx8/LFNe58yRW0EpPo2bLAVXKedZqtdZs6EP//ZFpRWRf368Pjjlri99147tlYxStQVFdmFkUqVRZZ2553WZCwTtfVSsXnzbJuDjfKT6tWzL0+JsOyXyUTYPOAo51w351w94ALguSAv9N5P8N539t53xcojH/XeHzR1UqqnSRNrnl9cbJ/hiorCjkhEJKIOP3xfeeTMmdCxo/qDBfDZZ5YYKC6Gl1+Gdu3CjsicdZY10h8xAi67zFbebN4cdlQSRXv3wv/9nzXDnz4dbrjBvrdSkSevXdtWL95+O/zzn3D66fDll9U/rkhY5s613wdVToT16wff+55d0dBV/vAlErYdMiTcONIsFrMhJ19/HXYkUp6MJcK898XAlcArwDLgCe/9O865m51zYwCcc0Occ+uAPOAh59w7mYpPzFFHWbPVJUvgBz/QVW8RkSrr1MneeD/5pJUDPHaogcgCsG2bJZzWrbMVWL16hR3R/tq1s/KzO+6A556zRvqvvx52VBIly5ZZwuvSS63sd/FiuPFGOOyw1J3DObjmGlvlP2uWJRA++SR1xxfJpHjcqlaGD6/GQW65xbLEkyalLC6posJC++XerFnYkaRVLAZ79lgiV7JXRnuEee9f8t739N53995PLtl3vff+uZI/z/Ped/TeN/Let/TeH1PGMR7x3qdxgLqcfrqN6378cbjrrrCjERGJoKlTbQJJ0rZtNpp36tTwYspixcVWlj9/vl2MqdaHnjSqVQuuvhrefNN6gIweDb/9LezeHXZkks127IDrr7fk6dKlNvxh5sz0Jnu/8x0rLV61yhrpq7+dRFE8Dv37V7NEvmNH+MUv7GLU/Pkpi00qyft9jfJz3Akn2PsFlUdmt6g0y5cMu/ZaK/249lq7Ai4iIpUwaRJs377/vqIiXZEug/fwox/Biy/C/fdbaX62GzzY5iB8//tw66226ubDD8OOSrLRzJlWnXXLLTZD47334JJLMjMF9ZRTbNXizp1W1qspZhIlu3bZRYcql0WW9utfQ+vWdiVD5S7hWLPG+h/kcKP8pKZN7ee+EmHZTYkwKZNz8Je/2NSsCy6wcd4iIhLQ2rWV21+D3Xyz9UyaNAkuvzzsaIJr3Niam//jH/Duu7ZqQdWvkrRpkyVKTzrJ+oL961+2SLRNm8zGMXAgzJljwye++U3rBSsSBfPn22rKlCTCmja1hnwFBXbVRTIv2R+sBqwIAyuPnDtXK8azmRJhckiNG9sbJufsCr0a/omIBNS5c+X211D/93/WI+l737MVM1F0wQXW6+nYY2HCBPtatm4NOyoJi/fWn6tXL6uE/p//gbffttVZYTnySEuGHXccnHsuPPhgeLGIBBWP2zYWS9EBJ06Enj2tiV5xcYoOKoElEtYQsV+/sCPJiFjMumIsXhx2JHIoSoRJuY480iYPLVtmVza1mlhEJIDJk6Fhw/33NWxo+wWAF16wFWCnngr/+7920SWquna1ErTrr7dVPwMG7JsSLzXHihW26up737PP2wsXwm23WT+5sLVqBf/5D5xxBlxxBVx3nd7TSXabNQv69LGKxpSoWxd+/3v7UPPnP6fooBJYYaEtUa1bN+xIMiKZwFV5ZPZSIkwqdMopNiVr+nT43e/CjkZEJAImTIApU6BLF8vwdOli9ydMCDuyrJBIWL+k/v1h2rTceF9cpw7cdJNV3uzaZQ3/b7/dyuIkt+3aZb3i+vaFBQtsxdXs2XY/mzRqBE8/DT/8oeXkL7lEZTuSnfbssf9DKSmLLG3sWGuYd/31KnXJpN277YdjDSmLBOjQAbp1UyIsmykRJoFcdRWMH29XEFVaLyISwIQJsHq1ZUJWr1YSrMSKFXDWWdC2rf0+adw47IhSa+RIK4UYO9YGzpxyCnzySdhRSbrMnm0J3d/+Fs4+2xabXH55ZprhV0WdOpaTv/FGeOQRi1n5AMk2S5bAV1+lIRHmHNx1F2zYYFvJjLfftoZvNSgRBrYqbPZsrb7NVln6a1qyjXNWunLccZYQW7487IhERCRqNmyA006zP7/yChxxRLjxpEuLFvDEE9YDbe5ca4ny3HNhRyWptGWLtRwaOdIGwr74orWSaNcu7Mgq5pz1DZ8yxf4fjh4NGzeGHZXIPsn+YCNHpuHgw4ZBXh7ceSesX5+GE8hBCgttWwMmRpYWi9n7Hg2dy05KhElgDRta8/x69exK91dfhR2RiIhExddf20qw9eutP9j/3959x2s9/38cf7zadZA9m4SEFIqkjIzwJTtERmRmFTJSIml8yYhkj8gmJHzJSk6LdiktlRFSKY3Tef/+eJ1+jpTWdV3vazzvt1u307nO1blecnWuz/V6v8buu8eOKLnMoFUr7wapXNkrb668Ev78M3ZksilC8E2hNWv6mKG2bWH8eJ+9lWkuucSv68aP91ZevVmTdPHZZ95WVqlSkh6ga1dv1+vYMUkPIH+Tn++DCqtXjx1JSmlOWHpTIkw2SNWqfso9ZQqcd55mn4iIyLqtWOEzwUaN8teQXOqOqFnTq8LatoWHH/YD8XHjYkclG2P6dDjuOK+Mr1LFFyL07OmztzLViSfCxx/D7797MmzEiNgRSa4LwRNhCW+LLG633XxrxBNPeCZYkmvYMH/xy+StOBuhZk3YemslwtKVEmGywY44Au6919s8MnXdvYiIpEYIcOml8N570KePV4XlmrJlPWEyaBDMmwcHHgi9e2tuSKZYscKXBu29NwwZAvff78nNunVjR5YYBx/s/115eXD44f5vVSSWSZPgl1+SnAgDH+y3+eZw001JfqAct3ChD0/MpROwIiVK+G4GJcLSkxJhslHatPH14J06wVtvxY5GRETSVceO8NRTvqTrkktiRxPXscf6EOgjj4SrrvJ2yV9+iR2V/Jv8fE9c3nST//+bOBGuvhpKlowdWWLtuSd8+aW3LJ94og/SF4lh1XywpCfCttkGbrnFB/wNHpzkB8thw4f7qU8OJsLA2yO//VZzGNOREmGyUcz8ZL9ePTj3XJgwIXZEkon69YNq1fzEpFo1/1xEssejj3rl8EUX+cGJwPbb+/uuXr18UHnt2vDRR7GjktUtWODJygYN4Ndf4Y03/FfSZhalgZ12gk8/9cr/Cy+ELl1UtSip9/nn/lzcbbcUPNjVV3ufc7t2mveSLKsG5derFzeOSFbNCRsyJG4c8k9KhMlGK1cOXn/dh+iffLLPlxBZX/36+catmTP9QnvmTP9cyTCR7DBggI9gOf54PzjJsdEg/8oMrrnG3x9UrAhHHw3t28Py5bEjkxDgtdegVi2f6damjR/2nXxy7MhSY4stPFHbogXcdpsnA1eujB2V5IJ+/XwWcb9+noh+4YUUPGi5cnD33T7A8sUXU/CAOSg/30tNt946diRRHHCAP83UHpl+LGTxUU9eXl5YvHhx7DCy3uefe5vH0UfD229nX7uAJEe1ap78Wl3VqjBjRqqjEZFEGjoUmjSBffbxjpNMHiaebEuWwHXXQd++3oL34otQo0bsqHLTrFme+Hn7bahTx/+f5GgRA4WFcPPNPhvtlFM8OVG+fOyoJFutOhxdsuSv2ypU8H+DLVok+cELC/0f+i+/wOTJnrWQxAgBdt4ZjjoKnnsudjTRHHYYLF3qOcFsY2ZLQggZeZWnijDZZI0awQMP+HDV22+PHY1kilmzNux2EckMkyf7jKGdd4Z33lESbF0qVPAW0tdeg+++8wHszzyjlrRUKijwVtVatbxNtWdPH2uTq0kw8JEF3br5YoA33/TDzt9+ix2VZKtbb/17Egz881tvTcGDlyjh/+hnzfI3NJI4s2fDjz/6xsgcduihXnSo+pz0okSYJMRll8HFF3t18auvxo5G0tny5Z4wXdubvCpVUhuPiCTOjz9C06b+vmLQIJ+HJevn1FNh9Ghvo7jgAq+CWLAgdlTZb+RIn+F83XV+aj9+PLRtC6VKxY4sPVx9NfTv74nBQw/VYZUk3u+/r7lDAFL4fDviCDjhBH8j8+uvKXrQHLCqBCpHB+WvcuihfuCSjRVhmUyJMEkIM3joIV/BfcEFMHZs7IgkHY0Z46+Fd97plYSrt1mULOnDeUUk8yxa5PPAfv7ZZwypvW/DVa7sFUl33QUvv+zteUOHxo4qO/3xhye/6teHuXPhpZe8grFatdiRpZ8zz4QPPvC/pwYN/LVcZFOF4C2Re+659vuk9HC0e3d/IbvzzhQ+aJYbNgzKlIH99osdSVQNGvh7Zc0JSy9KhEnClC3rrR1bbOFDZVVCL6sUFPgh24EHwg8/wFtv+Xrsxx7zmWBmPjB65UqYMyd2tCKyoZYvh9NP9zfIr7yS2y1lm6pkSW8H+vxz/7xRI0+MaWB54rz9trdB9urlc4kmTvRkjxY6rN1hh/lz0syfk4MHx45IMtmkST426txzoXp1/xlXocLf71OhQooPR2vVglatfEvGd9+l8IGzWH6+n+iULRs7kqi23BL23VeJsHSjRJgk1M47+ybJ2bPhrLM8ASK5bdIkaNjQ39idcgqMGwcnneRfa9HCB+MXFsL8+dC8uW9OGzgwasgisgFC8Nb4Dz7wwcbHHx87ouzQoAF8843/XOzQwZfSfP997Kgy29y5nrA96SQ/tBsyBB55xN+kyLrtu69XKFaq5C3QL70UOyLJNH/+6dtIa9f2mUl9+sCXX/o1Yt++fx2OVq2aokH5q7vjDq9guvnmFD9wFioogBEjcr4tcpVDD/Wfn3pvnD6UCJOEO/hg6N0bPvwQbrkldjQSS2Eh3HefD36eOtVnjLz0Emy77ZrvbwZPPukHR2ef7Qk0EUl/t97qy6A6d4aLLoodTXapWBGef96H548a5d0lr78eO6rMs3KlX5fUrOltu3ff7X+fhxwSO7LMU7myVzUcdJAfeN53X+yIJFO8955vEu7SxZ87kyfDpZf6TEn4++HojBkRkmAAO+0E7dp5afNXX0UIIItMmOAbD3J8UP4qhx7qLflqLU8fSoRJUlx8MVx+OfTo4avgJbd89x0cfjhcfz0cc4wPH27efN1/rkIF305Vrhw0a+ZVYiKSvnr3hq5dvb3stttiR5OdzKBlS/j6a5+7dtpp/vet7VPrZ8wYr0q+6ipP3owd68UeZcrEjixzbbWVV4Ceeqq/zrdr58kLkTWZPdsrMY8/3v/dDR4Mzz6bxstU2rWDHXf0j1rfu/E0KP9vGjXyj2qPTB9KhEnS9Orl2e9Wrby9Q7JfCN5mst9+/ubj6ac9sbXjjuv/PapU8Vlz06d7ZZjm4oikpzfegDZt4MQTPSGm+UrJVaOGX0C3bw+PP+4zF/XaunZLlsBNN8H++8O0aV5Z98EHWuKQKOXK+UKHK6+E//7XZz0tXx47KkknBQVeMbjXXn9VYo4e7QelaW2zzbxFcsgQv4iVjZOf71lz/dAFvKW8atXcS4SZWVMzm2xmU82s/Rq+3tjMRplZgZmdntLYQhZnuvPy8sJiHZlG9dNPvgq+VClvE19bW5xkvlmzPOn5v/95FdgTT/gP/Y312GNe9dC2LfTsmbg4RWTTffGFDzquUwc+/vifQ44luT76CM47D379Fbp1g2uuUSKyuPff96r06dO9Xbd7d9hmm9hRZacQ/Dl4883QpIm37m6xReyoJLavvoLLLvPE1/HH+2b56tVjR7UBCgp8kFlBgbc1lC4dO6LMU7u2D48eNCh2JGnj3HP99Xvu3Ox5zTazJSGEvLV8rSTwLXA0MBsYDpwdQphQ7D7VgC2AdsCAEMKryY55FVWESVLtsINXDfz4o29k0oDA7BMCPPXUX0N0+/Tx17xNSYIBXHLJXyfNzz6bmFhFZNNNnOjDxqtUgXfeURIshiZNvOq2aVO47jo44QQ/eMp1P/0E55zjfy9lysAnn/ihjJJgyWPmVYrPPAOffgqNG/ubPMlNv/3mc78OOcQT9a+95q8TGZUEAz/B794dpkzxqf2yYf74wxOIaov8mzJl/D1xyZJQrRr06xc7oqSrD0wNIUwLISwH+gPNit8hhDAjhDAGSHmDvRJhknT16vlryODBcMMNsaORRPrhB39DfNFFXhkyZoxfACXqlOO+++CII7wybNiwxHxPEdl4c+f+lWQYNEhVvjFtu6137fTu7a+v++3nlVC5qLDQq4hr1vQ33p06eSXKYYfFjix3tGzpCY+pUz0JooU3uSUET4bWrOnJ5+uv90OTU0/N4MqXE07wPs477oCFC2NHk1lGjPAfzEqE/b9+/f6amx0CzJzp72+yPBm2C1B83/XsotvSghJhkhItW3rrRq9equ7JBiH4Fsh99vFWyPvu8zdiu+6a2McpXdpnkOy0E5x8sk6ZRWJasACOO85P/AcOTPy/d9lwZnDFFTB8OGy3nScp27aFZctiR5Y6EyZ4wqt1a08Gjh4NHTtC2bKxI8s9xx7rVWF//ukLCr78MnZEkgoTJvih5QUX+DioUaN8pMVmm8WObBOZ+X/IvHne/yvrb9Xpdb16ceNII7feCkuX/v22JUv89gxXysxGFPvVOnZA60uJMEmZHj38YKV1az8okMw0b563uZ59Nuyxhw9rvvbav9ZfJ9q228KAAX4Yd8op/3wREZHkW77cT/YnTPCKm/33jx2RFLfPPv6+48or4d57oUEDmDw5dlTJtXQpdOjg1cgTJsCTT/qBTM2asSPLbQcc4GMStt7aW3jfeit2RJIsS5b4bLj99vNtrI895vMja9eOHVkCHXCA91vfe6+vv5T1k5/vp2XbbRc7krQxa9aG3Z5BCkIIBxb7VbyXeA5QudjnlYpuSwtKhEnKrKru2WEHT2honknmefNNf8M1YAB07Qqffw577pn8x913X3juOX+jd+ml2mYtkkqFhXDhhT4U/4knfBmGpJ/y5X0g9YABfmG9//6+XTIbf15+/LG/2b7rLmje3NvwLrwwg1uwssyuu3o1WO3ankB/9NHYEUmivfMO1KoF99zjizsmTYKLL07eoWhUXbr4C2GHDrEjyRzDhkH9+rGjSCtVqmzY7VliOLC7mVU3szLAWcCAyDH9v2z8cSVpbLvtPJny669wxhmwYkXsiGR9zJ/vFzqnnAK77AIjR/pw3FKlUhfDKaf4mIZnn/VWTBFJjfbt4YUX4O67vc1d0tuJJ/q8xgYNfOnImWf6z/Bs8MsvcP75XmlUWAgffOCHJCo6SD/bbecJy6ZNfXvg7bdnZ1I218ya5ddjJ57orY+ffebVmFn9b7BaNbj6ah+CNnp07GjS39y5Xj2n+WB/06XLP5cLVajgt2erEEIBcBXwPjAReDmEMN7MOpvZSQBmVs/MZgNnAI+a2fhUxWchi1+V8vLywuLFi2OHIWvwwgvQooW3cTz0UOxo5N8MGgStWnkF3223eS97rC3ShYX+pu6NN3xG0bHHxolDJFfcf7+3Pl9xhf+sVsVN5igs9PE2t97qcxb79YNGjWJHtXFC8EOQtm19Vt2NN/rrUfnysSOTdSko8EruJ5/0xTp9+sS7hpCNt2KFvx506uT/Hjt29I21OfP/cv582G03n3mVq1tJ1tcbb3gp6Jdf+omM/L9+/fw1edYsrwTr0sXfD2cyM1sSQsiLHcfGUCJMornhBr9If/xxT7RIelm0yN90PPYY7L23H4QdcEDsqHwjq+kcwgAAIABJREFUc8OGvm1l2DCfUyYiiffKK9521qwZvPqqr/uWzDN8uI+4mTbNk0cdOqS2mndTffutVxQNHuzbCPv29dckyRyrEid33gnHH+9jMvIy8m1TbhoyxP8Njhvnm8IfeACqVo0dVQT33efrMN9/XzMC/s3NN/sbvIULdVqRA5QIS1NKhKW3ggK/IPr0U/918MGxI5JVBg/2k9tZs6BdO29JLFcudlR/mTHDD+W22cbncVasGDsikezy6ad+nX/ggb4ZVteymW3RImjTxg80DjnET6WrVYsd1b9btgy6d/cT83LlfGnbJZdk6QyiHPHoo15desAB8O67Wd5OlwV+/RVuuslnQ1apAg8+6ImwnLVsGey1F2y+ua/G1OnQmh15pCfBtBktJ2RyIkyXExJNqVLQv7/PnDr1VPjhh9gRyZIlPgbhyCO93P2LL/zNRzolwcDfwL36Knz3nVc6rFwZOyKR7DFunFeB7bqrD15XEizzbb45PP20jyUYN843Lb70Uuyo1u7zz6FuXZ8r1awZTJzo7XVKgmW2Sy+F11/3DYOHHOJVipJ+Cgu9lXXPPT15fuONvpk1p5NgAGXL+qaoMWN8OKH808qVXoas+WCSAXRJIVFtvbUPz1+wAE47zQ9bJI4vv/Q3Rw8+6Mmwb75J79b+ww7z8vyBA73fXkQ23ezZcNxxPsB10CCvupTscfbZ/rO9Vi046yzftPjHH7Gj+sv8+V711bixH8y8+64n7HbaKXZkkijNmsFHH8Fvv/k1xsiRsSOS4saO9X9/rVp58dPXX/uBqFpZi5x5pm9DvO02/yElfzdpkr+oaGOkZAAlwiS62rX9pHroUE/ASGotXeqnfY0awfLlvuXp/vv/udkkHV1+uZ8wd+vmlQ4isvF+/92TYAsWeII5J2fA5IDq1X3TW4cOPoB+//3jd7CEAC++CDVrwlNP+QzR8eN9fIJkn0MO8blT5cv7oZZmj8f3xx9+LVi3rucynnzSW+T32Sd2ZGnGzOdfzZkDvXrFjib95Of7R1WESQZQIkzSwhln+GzFvn19hoSkxsiRPqujRw8//Rs7Fo44InZUG+aBBzyJ16pV/DdzIplq2TI4+WSYPNkXPtWpEzsiSaZSpaBzZ58H+eefnpjo0cNbolJt2jRPwJ5zjidfR4zw2WCqQMluNWt6JXqNGvCf/3hSVuJ46y2vEu3Rw6tEJ0/2j2pFXotGjby08Z574OefY0eTXoYN88G92mQlGUA/4iRt3HmnXwy3aeOzqSR5li/3DU4HHeTVH++950nIzTePHdmGK1PG54Vtv72/kf/xx9gRiWSWwkJo2dJP/596Cpo0iR2RpErjxjB6NJx4oleDHHts6uZ1rljh1bz77OPVQQ884JXhSsLmjp139urEww6D88/3vEIW7/BKOzNm+Nyvk0+GLbf0a+/HHlNL/Hrp1s1bIzt3jh1JesnP921WyqJKBtCzVNJGyZLe3latGpx+us+qkcQbO9Y3dHbu7CfwY8dC06axo9o022/vJ5rz5/viBc2aE1l/7drByy97FU6LFrGjkVTbems/TOjb1xNStWvDO+8k9zG/+sqrkdu399efiRP9EExL2HLPFlt4K/bZZ3tnQJs2WoCTbMuXe9KxVi0fh9Gzp3cINGwYO7IMsuee0Lq1t7F8+23saNLDkiX+pkJtkZIhlAiTtLLllj48f/FiT2gsXRo7ouxRUODLbg44wEcbvPmmtyJstVXsyBKjTh3fbjR0qM8O06myyLrdey/cd5/PZ2zXLnY0EouZD6kfNQoqVfIKsauvTvxr8IIFcOWV3oo5f76/Dr3+uj+m5K4yZeD55/1nUO/ePo9c13/J8dlnPgfs5pv/SkK3beubwmUDdezoa9Xbt48dSXoYNcqz2BqULxlCiTBJO7Vq+Vbi4cOV0EiUyZPh0EPhllu8BH78eB9vkG1OP90HQD/1lLfZiMja9e/vb4BOP90TYmaxI5LYatb0aq3rrvMNwvXr++vFpgrBq8722gseecSrfiZMyM7XIdk4JUr4jKr77vPk6DHHeLJUEmPePLjgAm9DXbLEqz5ffx0qV44dWQbbYQdPgr3xhma6gAblS8axkMVZhry8vLB48eLYYchG6tjR2/cefBCuuip2NJmpsNA3QN5yi2+BfPhhaN48dlTJVVgIp50Gb78NgwbBUUfFjkgk/Qwe7NUABx0EH3zgh9oixQ0a5HObFi70ROlll21csnTWLK8Ce+cdr9zt29dHyIiszUsv+dzCGjX8eahkzcYrLITHH/d8zR9/eNXdbbdlxmbwjLBkiQ+Gr1zZtz/k8onSmWf6sPwZM2JHIilkZktCCBm53kaJMElbhYVevTRwIPzvf3D44bEjyizTpvnWn88+841MffvCTjvFjio1Fi2CBg1g7lx/Ta5RI3ZEIulj7FivEK1UyQ+xs6U9WhLvp5+8imTQIH89fvzx9R+kXVDglbm33+4VYZ07wzXX+MZKkXUZPNifc5tv7gt99t03dkSZZ/Ro76wYOtQrwR55xKsyJcGeegouusiHbZ5xRuxo4qlWzcuIX345diSSQpmcCFNrpKStEiV8ZsTuu/vryqxZsSPKDCFAnz4+8Pibb/z1ecCA3EmCgV84DxjgB3PNmnlFg4j4z9GmTf3fyKBBSoLJv9thB3j3XW9XGzjQX1cGD173nxs50qsN27b1Q6wJE/z3SoLJ+jriCPj8c7+madQIPvkkdkSZY9EiuP56nwk7darPgx08WEmwpGnZ0jO1N9/smwhy0U8/wcyZaouUjKJEmKS1LbbwYbrLl/vJ4JIlsSNKb99/729yL7/chxGPG+en+blYqb3rrvDKKz4f7dxzvcJQJJfNnw/HHeftMe+9p3YjWT8lSsC11/rssM03hyZNvN1+xYp/3nfRIp8vVr++V+S+/LK3qVetmvq4JfPVru3VTDvvDMce66/psnYhwGuvecKrVy+4+GKYNAnOOy83rwNTpmRJH3D33XdedpeLhg3zjxqULxlEiTBJe3vuCS+84NVNrVtreP6ahABPPw377ANDhvjr8Pvv643ukUd6JcPbb3t7jkiuWrrUqyOnTPHDBbUZyYaqW9crvS6+2DcQH3qo/3ytVs2TZdtv77+//3649FLfRnfGGXoDLpumShVv4a5Xz2ecahHOmk2bBiec4MtPttvOx1X16QNbbx07shxx7LFw9NHeA/7777GjSb38fE8IHnBA7EhE1psSYZIRTjjBX1v69fMLb/nLjz/6G9wLL4T99oMxYzZ+qHE2uuoqaNUKunTR2ALJTStXekXA5597i8wRR8SOSDJVXp7Pm3zlFZ81d/313g0Tgm+lmz/fDx0efhi23DJ2tJIttt4aPvzQOwOuuQZuvFFV3qssW+bXN3vv7T/j77vPt64ffHDsyHJQjx7+Q7Br19iRpF5+vp+waQuDZBANy5eMUVjop8tvvunVTtoG6JuVrrjCW0bvvtsvEEsovf0Py5Z5O8+oUV4xV7du7IhEUiME/7nw4IPw3/964kIkESpVgjlz/nl71apaGibJsXIlXH21J1pbtIAnn4QyZWJHFc/gwT4KY/JkrwTr1Qt22SV2VDnuggugf3//n5IrPeGFhZ6tbt4cHn00djSSYhqWL5ICJUp4+99ee/nP2unTY0cUzy+/+N/BWWf5RsSvv/a5LEqCrVnZsj43Y9ttvXrup59iRySSGj17ehLsuuuUBJPEmjt3zbdrsY0kS8mS8NBDXgHVr593C+TiMpyffvIq3yOP9Fl9773nVZpKgqWBu+7yloxbb40dSep8+y0sWKBB+ZJx9LZZMsrmm3tFWGGhl8jnYsHfW295Cfwbb3gV2JAhULNm7KjS3w47+HPnl1/gtNNyd7GP5I5+/byF6MwzPSEmkkhVqmzY7SKJYObLGp56yiuiDjsMfvghdlSpsXKlz4CtWdM7Ajp08KVITZvGjkz+X6VKfvLUr58PVcwF+fn+UYkwyTBKhEnGqVHDq47HjYOLLsqd4fm//w7nn+8JwJ13hhEjfFOz1tGvv/3394vnIUN8dliuPHck9/zvfz438PDDfS6YqkUl0bp0+ec4mAoV/HaRZLvgAnjnHV8Acsgh3omWzUaN8v/OK67wa5mxY312bvnysSOTf7jpJm9BuOGG3LjQHDYMNttMp/KScXRpLBnp2GN9FuXLL0P37rGjSb733/eNkP36+SDi/HxfKy4brnlzTyA+9pjPGRHJNt98A6ee6ht333jDW4NFEq1FCx+cX7WqV+lUreqft2gROzLJFU2bwiefeHdAw4bw1VexI0q8hQt9zmO9er6Yol8/P+jYc8/YkclaVawIHTt6yeLAgbGjSb78fH+CliwZOxKRDaJh+ZKxQoCzz/Zk2MCB2VkavmgRtGvnby5q1YJnnoEDD4wdVeYrLPRZYe+955uotEVPssWMGdCggVeKDh3qXRoiItnsu+/8gHTuXG8ZPPHE2BFtuhB87te11/p28Msv92pLbWPNECtW+ByT0qVh9Ojsbd9YutTn1rRtC/fcEzsaiUDD8kUiMIMnnvBtvWefDVOnxo4osT75xKu+HnvMq6tHjlQSLFFKlPBT1T328E2kubx4QbLHr7/6gcDSpTBokJJgIpIbdtsNvvzS8w4nn+zXTZls6lT/Wd68Oey0kxfc9O6tJFhGKV3aE0MTJvhMjmz19ddQUKD5YJKRlAiTjJaX5wPQS5Twi59Fi2JHtOmWLPETwCOO8AOkzz/39s9y5WJHll222MIXD6xc6dVhf/wROyKRjffnn3DSSZ7UXbVQQ0QkV2y/vXeiHXsstG4NnTpl3nimZct87tc++3ib5wMP+PilevViRyYb5ZRTvGf39tuz9yJTg/IlgykRJhmvenVvj5w40YfJFxbGjmjjDR0KderA/fdDmzY+66dhw9hRZa/dd/c2ivHjoWXLzH7uSO5auRLOOcd/fjz/PDRuHDsiEZHU22wzPwi48EK44w5PiBUUxI5q/fzvf97h0LGj508mTfLrQI1dymBm0KOH97b+97+xo0mOYcNgl118i5dIhlEiTLJCkybQs6cPhr777tjRbLhly6B9ezj0UFi+HD76yE8C8zKy4zqzHHPMX8+dzp1jRyOyYUKAq6/2ythevbzVV0QkV5Uu7WMzbr0VHn/ck0rpPC74hx98vMfRR/vP8w8+gBdf9JZIyQINGsDpp/+VEMs2+fmqBpOMpUSYZI1rr4Vzz/UK5Lffjh3N+hs5Eg44ALp1g1atYMwYOPLI2FHllmuv9VXsd9wBr70WOxqR9XfPPb799IYbPCEmIpLrzOCuu/xn48CBflg6b17sqP5u5Up46CGoWdMP4jp1grFjPSEmWaZrVz/l7tgxdiSJNW8eTJumRJhkLCXCJGuY+XbFunU9ITZpUuyI/t2KFX7hc9BBMH++X6z17euzqyS1zKBPHzj4YG+RHD06dkQi6/bMM3DLLd4WqWVNIiJ/d/nlfrg1erSPmUiXxTgjRvi1X5s2/nHsWM+RaBZslqpRw5+Mjz/uw/OzxfDh/rF+/bhxiGwkJcIkq5Qv7ydrZcv68PwFC2JHtGbjxvnFzx13eEn8uHFw3HGxo8ptZcvC66/DVlv58Px0Oz0WKe799+Hii73S4amnfGGIiIj83ckn+/ytX37xLrVRo+LF8vvvcNVVnjeYOxf69/ef5bvvHi8mSZEOHXyI3U03xY4kcfLz/eJDK+0lQ+nSWbJOlSrwyiu+fvq889JrAPrKld4CecABMHu2J16ee86TLxLfTjt5IvXHH33W0ooVsSMS+aeRI+G003wz5OuvQ5kysSMSEUlfDRvCkCF+4HXYYT6HK5VCgBde8DbIRx7xSrCJE6F5c69Ilxyw7bZewv3OO/DJJ7GjSYxhw6BWLU/wiWQgJcIkKx12mA+Ofvttr7pKB99+68Pw27eHE0/0TYWnnBI7KlldvXo+aPfTT+Gaa2JHI/J306bB8cfDNtt4O7VaqUVE1m2vvXyz7q67wgkn+IbdVPj2W5/71aKFH9QOH+6bwStWTM3jSxq5+mqoXBnatUuvU/qNEYInwjQfTDKYEmGSta680ldod+7sVT6xFBb6Rc9++8HkyX4q+MorsN128WKSf9eihQ8ff+QRePTR2NGIuF9+gaZNvVJx0CBtKxcR2RA77wyffQaNGnnHQPfu/n4+Gf7805c37buvzwTr3dsTcfvvn5zHkwxQvjx06eJl3f37x45m00ydCr/9pkSYZDQLyXoFSAN5eXlhcTrvTJakW7rUq8MmTICvvvJWolSaPt2TcZ9+6ieQjz2mldiZYuVKr9z78EP46CNo3Dh2RJLLlizxbbKjR/u8m4YNY0ckIpKZli3zTdH9+3ub4n33QcmSifv+gwb5LLDvvvODtZ49YccdE/f9JYMVFvpMrd9+861embohoV8/30z2zTd+0i85y8yWhBDyYsexMVJaEWZmTc1ssplNNbP2a/h6YzMbZWYFZnZ6sdurFt3+jZmNN7PLUhm3ZK5y5XyGTl6eD0ydPz81jxuCVxLtu68PZn3ySW/TVBIsc5Qs6dV7u+3m85hmzowdkeSqggI46yzvQnjhBSXBREQ2Rdmy/j7++uvhwQf95+vSpZv+fefMgTPP9OVHJUv6ocXzzysJJsWUKAE9evhF5UMPxY5m4+XnQ4UKqa8wEEmglCXCzKwk0Bs4DqgFnG1mtVa72yzgAuCF1W7/AWgQQqgDHAS0NzM1hch62WUXX589cyacc45X+iTT7NnevnTZZb6haNw4rwrTQNTMs+WW8NZb3orWrBmowFRSLQS44gpPpD/4oOYKiogkQokS8N//+q9XX4Vjj934w9KCAh+Bsdde/rP6zjthzBjf6ivyD02aeLa0SxevDMtE+fle2VaqVOxIRDZaKivC6gNTQwjTQgjLgf5As+J3CCHMCCGMAQpXu315CGFZ0adl0Wwz2UANG/qbyEGDfINxMoQAzz4L++wDX3wBDz/sm4mqVEnO40lq7LknvPgijB3rrRRZ3E0uaeiuu7yl+uabfe6hiIgkzvXX+2v80KE+O2z27A378/n5vmTn2mv9WnPcOLjtNq86E1mr7t1h4UJ/kc80y5Z5S2T9+rEjEdkkqUwo7QJ8X+zz2UW3rRczq2xmY4q+R7cQwtwExydZ7tJLoXVr6NoVXn45sd/7xx+99fL886F2bT8JvPxyVYFli+OOg27d/NQ4E69ZJDM9+aQPW27Z0g+ORUQk8c46yw9KZ836q5J/XebP9+u8Bg3g5599CdLAgT5OQWSd9tnH20UeesjXQWeS0aNh+XINypeMlzGVVSGE70MItYEawPlmtsOa7mdmrc1shJmNKCgoSG2QkvYeeAAOOcRfe8aMScz3fPllfz17/30vsR88WBdC2ahtW58Levvt8OabsaORbDdwoCfujzkGHn9cSXURkWQ68kj4/HMfn9GokW+XXJMQ4LnnoGZN6NvXK8EmTYLTT9fPadlAnTtD6dJwyy2xI9kww4b5R1WESYZLZSJsDlC52OeVim7bIEWVYOOARmv5et8QwoEhhANLqW9ZVlO2rFf1bLmlV3D9+uvGf69ffoHmzf3XrrvC1197iX0iNw9J+jDzi9569Xzt+vqcGItsjOHD4YwzvLr01Vf9OllERJJrv/28RXLHHeHoo+Gaa6BaNZ8nVq2azzg/8kiv0q1eHUaOhHvvhc03jx25ZKSdd4Z27eCll/5KLmWC/Hz/R1K58rrvK5LGLKRo4I2ZlQK+BZrgCbDhwDkhhPFruO/TwDshhFeLPq8E/BpC+NPMtgLygdNCCGP/7THz8vLCYk23ljXIz4fGjf3Xe+9t+KzHAQO8WuO336BTJ7jxRs2LzBVz5ngyrFw5T1hss03siCSbTJ3qVat5eX+9IRMRkdT59VdveZwy5Z9fK18eevWCiy/2BJnIJvnjD6hRA/bYAz79NDPKCvfYA2rVUnuEAGBmS0IIebHj2Bgp+xEeQigArgLeByYCL4cQxptZZzM7CcDM6pnZbOAM4FEzW5Uk2wvIN7PRwKdAz3UlwUT+zUEHQZ8+vtq6ffv1/3O//+4D05s18zeow4d7RbOSYLljl13g9df/WpO+YkXsiCRb/Pyzb5wtLPR5NUqCiYik3jbbwNKla/9a69ZKgkmCbLYZ3HGH9+UOGBA7mnX77TfPEKstUrJAyirCYlBFmKxLmzY+p7JfPzjnnH+/7wcfQKtW8MMPvsGtQwcoUyY1cUr6eeYZT4q2aeOz50Q2xeLFcMQR3nL78cdw8MGxIxIRyV0lSqx5S7SZH1aIJExBgc9CKCz0FeXpPA/h/ff9xO5//4MmTWJHI2lAFWEiGeree709slUrGDVqzfdZtAguuwyOPdbnQAwdCnfeqSRYrjv/fLjuOnjwQXjiidjRSCYrKPDqwpEjoX9/JcFERGKrUmXDbhfZaKVK+WryyZN9O046y8/3bPCBB8aORGSTKREmOa10aV95ve22cMopMG/e37/+6ac+PLVvX59nOWqUz4cSAeje3QfqXn45DBkSOxrJRCF4on3gQHj4YTjppNgRiYhIly5QocLfb6tQwW8XSbj//AcOO8wHDy9aFDuatRs2zFemVqwYOxKRTaZEmOS87bf3eY8//+yvQVWrekn8FlvA4Yf77z/7zLcFlSsXO1pJJ6VK+bKfqlXh1FNh1qzYEUmmueMOryjs0AEuvTR2NCIiAtCihR+CVq3qBTBVq/rnLVrEjkyykhn07OlvRrp3jx3NmoXgFWEHHRQ7EpGE0IwwkSKXX+4D9IsrVQoefRQuuihOTJIZJk7064IaNeCLL/55iiyyJo895kOXL7zQk2GZsCxKREREkuScc/x0fsoU386UTqZPh1139fL1yy+PHY2kCc0IE8kC7733z9sKCqBz59THIpllr73gxRfhm288aZrF5wuSIO+84y2RTZt6sl1JMBERkRx3992wciXcfnvsSP4pP98/qiJMsoQSYSJF1tbWpnY3WR8nnODXLy+9BPfcEzsaSWf5+T4cv25dn1GYzguiREREJEWqVfN15E895Rsk00l+vs+I2Xff2JGIJIRaI0WKVKsGM2f+8/aqVWHGjFRHI5koBJ8f0r8/vPUWnHhi7Igk3Xz7LTRs6DMIv/wSdtghdkQiIiKSNubPh91288qrNbWrxNKwoX/UdigpRq2RIllAG4JkU5n55uu6dT0hNmFC7Igknfz0k7dCAgwapCSYiIiIrGarreC22/xC4cMPY0fjVqyAUaPUFilZRYkwkSLaECSJUKGCzzmtUAGaNfODPZFFi+D44z0Z9u67sPvusSMSERGRtHTllVC9Otxwg88Mi23MGFi6VIkwySpKhIkU06KFt0EWFvpHJcFkY1SuDK+95q22zZv70gXJPf36ect1iRKw/fbw9dfw8stQv37syERERCRtlS3rg2dHj4bnn48dDQwb5h91ASNZRIkwEZEkaNgQHnnEq9pvvDF2NJJq/fpB69aeDA3BD1JLl4bff48dmYiIiKS95s2hXj1vk/zzz7ix5OfDdtv56Z5IllAiTEQkSVq18uU/990HTz8dOxpJpVtvhSVL/n7b8uV+u4iIiMi/MoOePWH2bOjVK24s+fleDWYWNw6RBFIiTEQkie69F5o0gUsvhaFDY0cjyRYCvPPOmjfQAsyaldp4REREJEM1bgwnnQRdu8K8eXFiWLAAJk3SfDDJOkqEiYgkUalS8NJLUKkSnHoqzJkTOyJJhoICb4esXRtOPBFKllzz/apUSW1cIiIiksG6dfMS886d4zz+8OH+UYkwyTJKhImIJNk228CAAfDHH3DyyfFHPUjiLFkCvXv7Fshzz/WKsGefhSef9M2hxVWoAF26xIlTREREMlDNmnDJJdCnD3z7beoff9Wg/Hr1Uv/YIkmkRJiISArsvbcv/hkxwq9nQogdkWyK+fM9qVWtGlx1Fey0kyc7x4yB886Dli2hb1+oWtVHalSt6p9rE62IiIhskE6doFw5uPnm1D92fj7ssQdstVXqH1skiSxk8buxvLy8sHjx4thhiIj8v7vugg4doHt3uOGG2NHIhpo712fW9ukDixbBccdB+/bQqJFmyIqIiEiS3Hkn3H47fPGFryZPhRD8pO+YY7zcXWQ1ZrYkhJAXO46NoUSYiEgKheAbsV99Fd591xMpkv6mTIEePeCZZ3weWPPmcNNNsN9+sSMTERGRrLd4sc9hqFYNhgxJzenbrFle0v7gg17+LrKaTE6EqTVSRCSFzOCppzyBcvbZMHly7Ijk34wa5UmvmjX9MPSii3xExwsvKAkmIiIiKZKX51VhQ4fCa6+l5jHz8/2jBuVLFlJFmIhIBDNn+tzRrbby64wtt4wdkawSAnzyCdxzD3zwAWyxBVxxBVxzDey4Y+zoREREJCetXAl16vjWpQkToEyZ5D5eu3ZeDbZwIZQtm9zHkoykijAREdkgVav6gd60aV4ZtnJl7IiksBDefBMaNIAjj4TRo6FrV+8M6NpVSTARERGJqGRJHzL73Xc+rDTZhg2DunWVBJOspESYiEgkjRpB794waJAPXJc4li+Hp5/2zZ6nnALz5sEjj8D06f7/pWLF2BGKiIiIAE2bQpMm0Lkz/P578h6noABGjlRbpGQtJcJERCJq3drb7nr2hOeeix1Nblm8GO6/H2rUgAsv9APPF1/0uW2XXQbly8eOUERERKQYM9/e89tvPsMhWcaPhyVLoH795D2GSERKhImIRNarFxx+OFxyiVehS3L9+ivccYe3p157LVSvDgMHwtdfw1lnQalSsSMUERERWYu6deHcc/0Cctas5DyGBuVLllMiTEQkstKl4ZVXYKedvDXvhx9iR5SdZs+G66/3BFinTnDIIb6B/NNP4bjjUrOJXERERGST3XWXX7jcdltyvn9+Pmy9Ney2W3K+v0hkSoSJiKSBbbeFt96CBQs8GbZ0aewJa0YiAAAUpElEQVSIssekSXDRRbDrrvDAA3DqqTB2LAwY4MkwERERkYxSpYqXtT//vJe0J9qwYd4WqVNCyVJKhImIpInateHZZ/0Q7rLLIITYEWW24cPhtNOgVi2f/XXppTB1qv8d77NP7OhERERENkH79rDNNnDDDYm9aFy0yGeEqS1SspgSYSIiaeTUU6FjR3jmGR/9IBsmBPjwQ1+oVL8+fPwx3HorzJwJDz4I1arFjlBEREQkASpWhNtvh48+8hXkiTJihF9QKREmWcxCFpcc5OXlhcWLF8cOQ0RkgxQWwumne6vke+/BMcfEjij9rVwJb7zhC5RGjoSdd/Z5YK1bw+abx45OREREJAmWL4e994Zy5eCbb6BkyU3/nt26ebXZvHk+u0NkLcxsSQghL3YcG0MVYSIiaaZECW/f23tvaN4cpkyJHVH6WrYMHn8c9toLzjgDFi6Exx6DadOgbVslwURERCSLlSnjp4DjxsHTTyfme+bn+5B8JcEki6kiTEQkTU2fDvXqwXbbwVdfeQW8uEWLoG9fuPdemDsX9t8fbr7ZFw0k4jBUREREJCOEAIce6heOU6ZA3iYW6FSqBI0bwwsvJCY+yVqqCBMRkYSrXh1efdUHvLdo4e1/uW7ePOjQwZcltWsHNWvCBx/4OIvTT1cSTERERHKMGfToAT/84CeEm2LOHP+l+WCS5ZQIExFJY4cfDvffD+++C7fdFjuaeGbOhDZtoGpV6NIFjjzSK/c/+giOPlrbvUVERCSHHXKIr8ru3h1++mnjv09+vn9UIkyynBJhIiJp7vLLfej7PffAiy/Gjia1xo2Dli19VEWfPnDWWb7R+7XXfCukiIiIiABdu8LSpdCp08Z/j2HDoHRpqFMnYWGJpCPNCBMRyQDLl8NRR8Hw4fDFF3DAAbEjSq6hQ/167u23oUIFuPRSuO46qFw5dmQiIiIiaerqq+Hhh/0ksWbNDf/zRxwBf/zhF5wi65DJM8KUCBMRyRA//+zD8wsL/fpkxx1jR5RYIcCgQV759tlnsPXWfj131VWwzTaxoxMRERFJc7/84mX0hx8Ob721YX925UrYcks4/3x46KGkhCfZJZMTYWqNFBHJENtv79c0v/7qYyCWLYsdUWIUFED//lC3Lhx/PEybBr16waxZ0LGjkmAiIiIi62XbbX2N9oABfqq4ISZO9GowzZ6QHKBEmIhIBqlTB55+Gr78Eq680quoMtXSpT73a8894eyzvf3z6afhu+/gmms2ffu3iIiISM655hqfJdGunbcRrC8NypccokSYiEiGOfNMuPVWeOKJzKxcX7AAunWDatV8EcC228Ibb/g4i/PPhzJlYkcoIiIikqHKl4e77vI5Gi+/vP5/btgwqFgRdt89ebGJpAnNCBMRyUCFhXDKKfDuu/D++9CkSeyI1u3HH+H++32G68KFcMwxXr1/2GFgFjs6ERERkSxRWOiblX7/HSZNgrJl1/1n6tTxORwffJD8+CQraEaYiIikVIkS8NxzvhDojDO8nTBdffedV35Vq+aVYE2bwsiRnsA7/HAlwUREREQSqkQJ6NEDZsxYv/aBxYth7Fi1RUrOUCJMRCRDbbGFD883g2bNYNGi2BH93ejRcM45sMce8OST0LIlTJ4ML70E++8fOzoRERGRLHbUUX76eNdd8Ntv/37fUaO8ikyD8iVHKBEmIpLBdtvNxz9MmgTnnbdhM1GTIQRfUnT88V5h//bb0LYtTJ8Offtq7ISIiIhIynTv7vMounT59/tpUL7kGCXCREQyXJMmcO+9Xh3WsWOcGAoLPel16KE+82vECL/mmjXLr8F23jlOXCIiIiI5a9994YILvD1y+vS13y8/32dYbL99qiITiUqJMBGRLNCmDVx0kVe/v/JK6h53xQqfVVa7Npx0EsyZ49daM2fCLbfAVlulLhYRERERWU3nzlCypF+Yrc2wYWqLlJyiRJiISBYw822MhxziB3/ffJPcx1uyxBNeu+/us7/M4PnnYcoUuPJK39wtIiIiIpHtsovPqejfH4YP/+fXf/zRS/jVFik5RIkwEZEsUbYsvPYabL21D8//+efEP8b8+V51VrWqV6Htsou3RI4ZAy1aQOnSiX9MEREREdkEN97obY/t2vlA1+KGDfOPqgiTHKJEmIhIFtlxR3jzTU+CnX46LF+emO87dy7ccANUqQIdOvih4eefw5Ah8J//eEWYiIiIiKShzTeHTp18o9Hbb//9a/n53jqpld6SYGbW1Mwmm9lUM2u/hq+XNbOXir6eb2bVUhZbWD0jnEXy8vLC4sWLY4chIpJyL74I55wDrVtDnz4bn6iaMsWH3T/7LBQUwFlnwU03+UwwEREREckQK1b48HwzGDsWSpXy2486Cn77DUaNihufZBwzWxJCyFvL10oC3wJHA7OB4cDZIYQJxe5zBVA7hHCZmZ0FnBJCaJ6C0FURJiKSjc4+G9q3h7594ZFHNvzPjxwJZ54Je+7pw/AvvtiTYv36KQkmIiIiknFKl4Zu3WDSJHj8cb+tsNDnhqktUhKvPjA1hDAthLAc6A80W+0+zYBnin7/KtDELDV9JkqEiYhkqbvughNOgGuugU8+Wff9Q4CPP4ZjjoEDD4T33/dk2syZ0Ls37Lpr0kMWERERkWQ56SRo1Ag6doRFi2DyZFi4UIPyJRl2Ab4v9vnsotvWeJ8QQgGwANgmFcEpESYikqVKlvQKrho1fF7Y9Olrvl9hIbzxBhx8MDRp4tXy3br5AqG774Yddkht3CIiIiKSBGbQs6cPk+3Rw+eDgRJhsrFKmdmIYr9axw5ofZWKHYCIiCRPxYowYIBXvDdu7Nc/s2f70Ps77vAkWLdufiC4227w6KPQsiWUKxc7chERERFJuPr1fejrPff8NSfsuOP89LNFi7ixSaYpCCEcuJavzQEqF/u8UtFta7rPbDMrBVQEfk14lGugijARkSy3++5w6aWeAPv+e2+BnDkTLrwQLroIypeH/v19ZETr1kqCiYiIiGS1gw7y4fl//umfz5rlF4H9+sWNS7LJcGB3M6tuZmWAs4ABq91nAHB+0e9PBz4OKdrmqK2RIiI5oFo1T36tbvvt4ccfN36rpIiIiIhkmLVdGFatCjNmpDoayVD/tjWy6OvHA72AksCTIYQuZtYZGBFCGGBm5YDngLrAb8BZIYRpKYldiTARkexXooRXgq3OzNsjRURERCRH6MJQEmBdibB0ptZIEZEcUKXKht0uIiIiIllKF4aS45QIExHJAV26QIUKf7+tQgW/XURERERyiC4MJccpESYikgNatIC+fX30g5l/7NtXy4FEREREco4uDCXHaUaYiIiIiIiIiIisN80IExERERERERERSXNKhImIiIiIiIiISE5QIkxERERERERERHJCShNhZtbUzCab2VQza7+Grzc2s1FmVmBmpxe7vY6ZDTWz8WY2xsyapzJuERERERERERHJfClLhJlZSaA3cBxQCzjbzGqtdrdZwAXAC6vdvgRoGULYG2gK9DKzLZMbsYiIiIiIiIiIZJNSKXys+sDUEMI0ADPrDzQDJqy6QwhhRtHXCov/wRDCt8V+P9fMfga2A35PftgiIiIiIiIiIpINUtkauQvwfbHPZxfdtkHMrD5QBvguQXGJiIiIiIiIiEgOSGVF2CYzs52A54DzQwiFa7lPa6A1QJkyZVIYnYiIiIiIiIiIpLNUVoTNASoX+7xS0W3rxcy2AN4Fbg0hfLW2+4UQ+oYQDgwhHFiqVEbl+UREREREREREJIlSmQgbDuxuZtXNrAxwFjBgff5g0f3fAJ4NIbyaxBhFRERERERERCRLpSwRFkIoAK4C3gcmAi+HEMabWWczOwnAzOqZ2WzgDOBRMxtf9MfPBBoDF5jZN0W/6qQqdhERERERERERyXwWQogdQ9Lk5eWFxYsXxw5DRERERERERCRrmNmSEEJe7Dg2RipbI0VERERERERERKJRIkxERERERERERHKCEmEiIiIiIiIiIpITlAgTEREREREREZGcoESYiIiIiIiIiIjkBCXCREREREREREQkJygRJiIiIiIiIiIiOUGJMBERERERERERyQkWQogdQ9KYWSHwZ+w4EqAUUBA7CJEk0nNcspme35Lt9ByXbKbnt2Q7PcdlY5UPIWRkcVVWJ8KyhZmNCCEcGDsOkWTRc1yymZ7fku30HJdspue3ZDs9xyUXZWT2TkREREREREREZEMpESYiIiIiIiIiIjlBibDM0Dd2ACJJpue4ZDM9vyXb6Tku2UzPb8l2eo5LztGMMBERERERERERyQmqCBMRERERERERkZygRFiaM7OmZjbZzKaaWfvY8YgkiplVNrPBZjbBzMab2TWxYxJJBjMraWZfm9k7sWMRSSQz29LMXjWzSWY20cwaxI5JJJHM7Lqia5RxZvaimZWLHZPIxjKzJ83sZzMbV+y2rc3sQzObUvRxq5gxiqSKEmFpzMxKAr2B44BawNlmVituVCIJUwC0DSHUAg4GrtTzW7LUNcDE2EGIJMH9wKAQQk1gP/Q8lyxiZrsAVwMHhhD2AUoCZ8WNSmSTPA00Xe229sBHIYTdgY+KPhfJekqEpbf6wNQQwrQQwnKgP9AsckwiCRFC+CGEMKro94vwN1C7xI1KJLHMrBJwAvB47FhEEsnMKgKNgScAQgjLQwi/x41KJOFKAeXNrBRQAZgbOR6RjRZC+Az4bbWbmwHPFP3+GeDklAYlEokSYeltF+D7Yp/PRokCyUJmVg2oC+THjUQk4XoBNwKFsQMRSbDqwDzgqaLW38fNLC92UCKJEkKYA/QEZgE/AAtCCB/EjUok4XYIIfxQ9PsfgR1iBiOSKkqEiUhUZrYZ8BpwbQhhYex4RBLFzP4D/BxCGBk7FpEkKAXsDzwSQqgLLEYtNZJFimYlNcOTvjsDeWZ2btyoRJInhBCAEDsOkVRQIiy9zQEqF/u8UtFtIlnBzErjSbB+IYTXY8cjkmANgZPMbAbe2n6kmT0fNySRhJkNzA4hrKrkfRVPjIlki6OA6SGEeSGEFcDrwCGRYxJJtJ/MbCeAoo8/R45HJCWUCEtvw4Hdzay6mZXBB3QOiByTSEKYmeGzZSaGEO6NHY9IooUQbg4hVAohVMN/fn8cQlA1gWSFEMKPwPdmtmfRTU2ACRFDEkm0WcDBZlah6JqlCVoIIdlnAHB+0e/PB96KGItIypSKHYCsXQihwMyuAt7HN9U8GUIYHzkskURpCJwHjDWzb4puuyWEMDBiTCIisv7aAP2KDuumARdGjkckYUII+Wb2KjAK33T9NdA3blQiG8/MXgQOB7Y1s9lAR+Ae4GUzawXMBM6MF6FI6pi3AouIiIiIiIiIiGQ3tUaKiIiIiIiIiEhOUCJMRERERERERERyghJhIiIiIiIiIiKSE5QIExERERERERGRnKBEmIiIiIiIiIiI5AQlwkREREQyhJlVM7NgZgfGjkVEREQkEykRJiIiIgKY2XZm9rCZzTCzZWb2k5l9ZGZHx45NRERERBKjVOwARERERNLEa0AFoBUwFdgeOAzYJmZQIiIiIpI4qggTERGRnGdmWwKNgPYhhI9CCDNDCMNDCD1DCP2L7jPDzDqZ2fNm9oeZ/Whm7Vb7PhXNrK+Z/Wxmi8zs09XbGM3skKLbl5jZHDN7xMy2KPZ1M7O2ZjalqDJttpl1XS3kqmb2YdH3mLB61ZqZ1TKzd4ti+NnMXjSzHYt9fd+iareFRf8to83siAT9dYqIiIikLSXCREREROCPol8nmVm5f7nf9cBEYH+gI3C3mZ0KnsAC3gV2Af4D1AU+Az42s52K7rMv8AEwANgPOBWoAzxZ7DHuBjoAXYG9gTOA71eLowvwQNH3GA70N7PNih5jp6LHHQfUB44CNgPeMrNV134vAD8Ufb0O0AlYus6/JREREZEMZyGE2DGIiIiIRGdmpwGP4e2RXwNDgFdCCPlFX58BTAkhHF3szzwO1AwhHGpmR+IJru1CCH8Wu883wAshhO5m9iywIoTQqtjX6xQ93g7AEuAX4NoQQp81xFgNmA5cFkJ4tOi2XYDZQKMQwhdm1hloGEJoUuzPbQX8BhwUQhhmZguBNiGEZzbpL01EREQkw6giTERERAQIIbwG7AycCLwHHAJ8ZWa3FLvb0NX+2FCgVtHvD8CTaPOK2g3/MLM/gH2A3Yrd59zVvj6k6Gu7FX2vssBH6wh3TLHfzy36uH2xx2i82mOsqihbFce9wONm9rGZ3WpmNdfxeCIiIiJZQcPyRURERIqEEJYCHxb96lxU8dXJzHquxx8vAfyEzxpb3cJi93kcuG8N95kD7Lueoa4oFnPwrsz/P+AsgbdotlvDn/up6M90MrN+wHHAsUBHM7sshPDkGv6MiIiISNZQIkxERERk7Sbg10ur5oYdvNrXD8ZnhgGMwtsbC0MI09by/UYBe4cQpq7pi2Y2EVgGNAGmbGTMo4AzgZkhhBVru1MIYUrRYzxgZo8AF/P3WWUiIiIiWUetkSIiIpLzzGybojbBc82stplVN7MzgBuBj0IIqyq6Djazm81sdzO7BGjJX9Vd/8PbHN8ys+OKvkcDM7vDzFZViXUD6ptZHzOra2Y1zOw/ZvYoQAhhEXA/0NXMLjSz3cysvpldvgH/Ob2BisBLZnaQme1qZkcVbbPc3MzKm1lvMzvczKqZ2UHAoXjST0RERCSrqSJMRERExDdGfgVcA9TA53TNwbcr3lXsfvcCtYFbgcXA7SGEV+H/WxSPL7r/Y/jMrp/w5NizRfcZY2aNi+7zKVASmAa8Uewxbgbm45sjKxV9j2fX9z8khDDXzBriWycH4dVss/BtlcuK7rYV8DSwE/Ar8A5rbqUUERERySraGikiIiKyHoq2Rj4UQlifeWEiIiIikobUGikiIiIiIiIiIjlBiTAREREREREREckJao0UEREREREREZGcoIowERERERERERHJCUqEiYiIiIiIiIhITlAiTEREREREREREcoISYSIiIiIiIiIikhOUCBMRERERERERkZygRJiIiIiIiIiIiOSE/wMibc3k6UoLl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p:cNvPicPr>
            <a:picLocks noChangeAspect="1"/>
          </p:cNvPicPr>
          <p:nvPr/>
        </p:nvPicPr>
        <p:blipFill>
          <a:blip r:embed="rId2"/>
          <a:stretch>
            <a:fillRect/>
          </a:stretch>
        </p:blipFill>
        <p:spPr>
          <a:xfrm>
            <a:off x="265772" y="2210756"/>
            <a:ext cx="6268759" cy="3758419"/>
          </a:xfrm>
          <a:prstGeom prst="rect">
            <a:avLst/>
          </a:prstGeom>
        </p:spPr>
      </p:pic>
      <p:cxnSp>
        <p:nvCxnSpPr>
          <p:cNvPr id="16" name="Straight Arrow Connector 15"/>
          <p:cNvCxnSpPr/>
          <p:nvPr/>
        </p:nvCxnSpPr>
        <p:spPr>
          <a:xfrm>
            <a:off x="1414187" y="4369163"/>
            <a:ext cx="253219" cy="37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719821" y="2543114"/>
            <a:ext cx="323555" cy="287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047407" y="3039126"/>
            <a:ext cx="358380" cy="5192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788399" y="4791533"/>
            <a:ext cx="263769" cy="24311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597496" y="3163519"/>
            <a:ext cx="140677" cy="675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20787" y="4647492"/>
            <a:ext cx="263770" cy="444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rot="493836">
            <a:off x="1192483" y="2500151"/>
            <a:ext cx="548641" cy="2001987"/>
          </a:xfrm>
          <a:custGeom>
            <a:avLst/>
            <a:gdLst>
              <a:gd name="connsiteX0" fmla="*/ 407964 w 787791"/>
              <a:gd name="connsiteY0" fmla="*/ 43839 h 1563150"/>
              <a:gd name="connsiteX1" fmla="*/ 365760 w 787791"/>
              <a:gd name="connsiteY1" fmla="*/ 114178 h 1563150"/>
              <a:gd name="connsiteX2" fmla="*/ 323557 w 787791"/>
              <a:gd name="connsiteY2" fmla="*/ 142313 h 1563150"/>
              <a:gd name="connsiteX3" fmla="*/ 267287 w 787791"/>
              <a:gd name="connsiteY3" fmla="*/ 226719 h 1563150"/>
              <a:gd name="connsiteX4" fmla="*/ 239151 w 787791"/>
              <a:gd name="connsiteY4" fmla="*/ 254855 h 1563150"/>
              <a:gd name="connsiteX5" fmla="*/ 182880 w 787791"/>
              <a:gd name="connsiteY5" fmla="*/ 423667 h 1563150"/>
              <a:gd name="connsiteX6" fmla="*/ 168813 w 787791"/>
              <a:gd name="connsiteY6" fmla="*/ 465870 h 1563150"/>
              <a:gd name="connsiteX7" fmla="*/ 154745 w 787791"/>
              <a:gd name="connsiteY7" fmla="*/ 508073 h 1563150"/>
              <a:gd name="connsiteX8" fmla="*/ 112542 w 787791"/>
              <a:gd name="connsiteY8" fmla="*/ 648750 h 1563150"/>
              <a:gd name="connsiteX9" fmla="*/ 98474 w 787791"/>
              <a:gd name="connsiteY9" fmla="*/ 690953 h 1563150"/>
              <a:gd name="connsiteX10" fmla="*/ 84407 w 787791"/>
              <a:gd name="connsiteY10" fmla="*/ 733156 h 1563150"/>
              <a:gd name="connsiteX11" fmla="*/ 56271 w 787791"/>
              <a:gd name="connsiteY11" fmla="*/ 761292 h 1563150"/>
              <a:gd name="connsiteX12" fmla="*/ 28136 w 787791"/>
              <a:gd name="connsiteY12" fmla="*/ 901969 h 1563150"/>
              <a:gd name="connsiteX13" fmla="*/ 0 w 787791"/>
              <a:gd name="connsiteY13" fmla="*/ 1014510 h 1563150"/>
              <a:gd name="connsiteX14" fmla="*/ 28136 w 787791"/>
              <a:gd name="connsiteY14" fmla="*/ 1450609 h 1563150"/>
              <a:gd name="connsiteX15" fmla="*/ 70339 w 787791"/>
              <a:gd name="connsiteY15" fmla="*/ 1535015 h 1563150"/>
              <a:gd name="connsiteX16" fmla="*/ 154745 w 787791"/>
              <a:gd name="connsiteY16" fmla="*/ 1563150 h 1563150"/>
              <a:gd name="connsiteX17" fmla="*/ 281354 w 787791"/>
              <a:gd name="connsiteY17" fmla="*/ 1549082 h 1563150"/>
              <a:gd name="connsiteX18" fmla="*/ 365760 w 787791"/>
              <a:gd name="connsiteY18" fmla="*/ 1520947 h 1563150"/>
              <a:gd name="connsiteX19" fmla="*/ 393896 w 787791"/>
              <a:gd name="connsiteY19" fmla="*/ 1492812 h 1563150"/>
              <a:gd name="connsiteX20" fmla="*/ 436099 w 787791"/>
              <a:gd name="connsiteY20" fmla="*/ 1478744 h 1563150"/>
              <a:gd name="connsiteX21" fmla="*/ 450167 w 787791"/>
              <a:gd name="connsiteY21" fmla="*/ 1436541 h 1563150"/>
              <a:gd name="connsiteX22" fmla="*/ 520505 w 787791"/>
              <a:gd name="connsiteY22" fmla="*/ 1366202 h 1563150"/>
              <a:gd name="connsiteX23" fmla="*/ 590844 w 787791"/>
              <a:gd name="connsiteY23" fmla="*/ 1239593 h 1563150"/>
              <a:gd name="connsiteX24" fmla="*/ 618979 w 787791"/>
              <a:gd name="connsiteY24" fmla="*/ 1197390 h 1563150"/>
              <a:gd name="connsiteX25" fmla="*/ 675250 w 787791"/>
              <a:gd name="connsiteY25" fmla="*/ 1070781 h 1563150"/>
              <a:gd name="connsiteX26" fmla="*/ 717453 w 787791"/>
              <a:gd name="connsiteY26" fmla="*/ 930104 h 1563150"/>
              <a:gd name="connsiteX27" fmla="*/ 731520 w 787791"/>
              <a:gd name="connsiteY27" fmla="*/ 887901 h 1563150"/>
              <a:gd name="connsiteX28" fmla="*/ 759656 w 787791"/>
              <a:gd name="connsiteY28" fmla="*/ 761292 h 1563150"/>
              <a:gd name="connsiteX29" fmla="*/ 773724 w 787791"/>
              <a:gd name="connsiteY29" fmla="*/ 719089 h 1563150"/>
              <a:gd name="connsiteX30" fmla="*/ 787791 w 787791"/>
              <a:gd name="connsiteY30" fmla="*/ 620615 h 1563150"/>
              <a:gd name="connsiteX31" fmla="*/ 759656 w 787791"/>
              <a:gd name="connsiteY31" fmla="*/ 381464 h 1563150"/>
              <a:gd name="connsiteX32" fmla="*/ 731520 w 787791"/>
              <a:gd name="connsiteY32" fmla="*/ 212652 h 1563150"/>
              <a:gd name="connsiteX33" fmla="*/ 717453 w 787791"/>
              <a:gd name="connsiteY33" fmla="*/ 170449 h 1563150"/>
              <a:gd name="connsiteX34" fmla="*/ 689317 w 787791"/>
              <a:gd name="connsiteY34" fmla="*/ 142313 h 1563150"/>
              <a:gd name="connsiteX35" fmla="*/ 618979 w 787791"/>
              <a:gd name="connsiteY35" fmla="*/ 71975 h 1563150"/>
              <a:gd name="connsiteX36" fmla="*/ 590844 w 787791"/>
              <a:gd name="connsiteY36" fmla="*/ 29772 h 1563150"/>
              <a:gd name="connsiteX37" fmla="*/ 450167 w 787791"/>
              <a:gd name="connsiteY37" fmla="*/ 15704 h 1563150"/>
              <a:gd name="connsiteX38" fmla="*/ 407964 w 787791"/>
              <a:gd name="connsiteY38" fmla="*/ 43839 h 156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87791" h="1563150">
                <a:moveTo>
                  <a:pt x="407964" y="43839"/>
                </a:moveTo>
                <a:cubicBezTo>
                  <a:pt x="393896" y="60251"/>
                  <a:pt x="383555" y="93418"/>
                  <a:pt x="365760" y="114178"/>
                </a:cubicBezTo>
                <a:cubicBezTo>
                  <a:pt x="354757" y="127015"/>
                  <a:pt x="334690" y="129589"/>
                  <a:pt x="323557" y="142313"/>
                </a:cubicBezTo>
                <a:cubicBezTo>
                  <a:pt x="301290" y="167761"/>
                  <a:pt x="286044" y="198584"/>
                  <a:pt x="267287" y="226719"/>
                </a:cubicBezTo>
                <a:cubicBezTo>
                  <a:pt x="259930" y="237755"/>
                  <a:pt x="248530" y="245476"/>
                  <a:pt x="239151" y="254855"/>
                </a:cubicBezTo>
                <a:lnTo>
                  <a:pt x="182880" y="423667"/>
                </a:lnTo>
                <a:lnTo>
                  <a:pt x="168813" y="465870"/>
                </a:lnTo>
                <a:cubicBezTo>
                  <a:pt x="164124" y="479938"/>
                  <a:pt x="158342" y="493687"/>
                  <a:pt x="154745" y="508073"/>
                </a:cubicBezTo>
                <a:cubicBezTo>
                  <a:pt x="133485" y="593113"/>
                  <a:pt x="146790" y="546007"/>
                  <a:pt x="112542" y="648750"/>
                </a:cubicBezTo>
                <a:lnTo>
                  <a:pt x="98474" y="690953"/>
                </a:lnTo>
                <a:cubicBezTo>
                  <a:pt x="93785" y="705021"/>
                  <a:pt x="94892" y="722671"/>
                  <a:pt x="84407" y="733156"/>
                </a:cubicBezTo>
                <a:lnTo>
                  <a:pt x="56271" y="761292"/>
                </a:lnTo>
                <a:cubicBezTo>
                  <a:pt x="21809" y="1002536"/>
                  <a:pt x="60873" y="771026"/>
                  <a:pt x="28136" y="901969"/>
                </a:cubicBezTo>
                <a:lnTo>
                  <a:pt x="0" y="1014510"/>
                </a:lnTo>
                <a:cubicBezTo>
                  <a:pt x="6174" y="1175024"/>
                  <a:pt x="-8133" y="1305534"/>
                  <a:pt x="28136" y="1450609"/>
                </a:cubicBezTo>
                <a:cubicBezTo>
                  <a:pt x="33530" y="1472184"/>
                  <a:pt x="49965" y="1522281"/>
                  <a:pt x="70339" y="1535015"/>
                </a:cubicBezTo>
                <a:cubicBezTo>
                  <a:pt x="95488" y="1550733"/>
                  <a:pt x="154745" y="1563150"/>
                  <a:pt x="154745" y="1563150"/>
                </a:cubicBezTo>
                <a:cubicBezTo>
                  <a:pt x="196948" y="1558461"/>
                  <a:pt x="239716" y="1557410"/>
                  <a:pt x="281354" y="1549082"/>
                </a:cubicBezTo>
                <a:cubicBezTo>
                  <a:pt x="310435" y="1543266"/>
                  <a:pt x="365760" y="1520947"/>
                  <a:pt x="365760" y="1520947"/>
                </a:cubicBezTo>
                <a:cubicBezTo>
                  <a:pt x="375139" y="1511569"/>
                  <a:pt x="382523" y="1499636"/>
                  <a:pt x="393896" y="1492812"/>
                </a:cubicBezTo>
                <a:cubicBezTo>
                  <a:pt x="406612" y="1485183"/>
                  <a:pt x="425614" y="1489229"/>
                  <a:pt x="436099" y="1478744"/>
                </a:cubicBezTo>
                <a:cubicBezTo>
                  <a:pt x="446584" y="1468259"/>
                  <a:pt x="441270" y="1448404"/>
                  <a:pt x="450167" y="1436541"/>
                </a:cubicBezTo>
                <a:cubicBezTo>
                  <a:pt x="470062" y="1410015"/>
                  <a:pt x="520505" y="1366202"/>
                  <a:pt x="520505" y="1366202"/>
                </a:cubicBezTo>
                <a:cubicBezTo>
                  <a:pt x="545266" y="1291919"/>
                  <a:pt x="526347" y="1336338"/>
                  <a:pt x="590844" y="1239593"/>
                </a:cubicBezTo>
                <a:cubicBezTo>
                  <a:pt x="600222" y="1225525"/>
                  <a:pt x="613633" y="1213430"/>
                  <a:pt x="618979" y="1197390"/>
                </a:cubicBezTo>
                <a:cubicBezTo>
                  <a:pt x="652461" y="1096944"/>
                  <a:pt x="630663" y="1137660"/>
                  <a:pt x="675250" y="1070781"/>
                </a:cubicBezTo>
                <a:cubicBezTo>
                  <a:pt x="696511" y="985732"/>
                  <a:pt x="683200" y="1032862"/>
                  <a:pt x="717453" y="930104"/>
                </a:cubicBezTo>
                <a:cubicBezTo>
                  <a:pt x="722142" y="916036"/>
                  <a:pt x="728612" y="902442"/>
                  <a:pt x="731520" y="887901"/>
                </a:cubicBezTo>
                <a:cubicBezTo>
                  <a:pt x="741190" y="839550"/>
                  <a:pt x="746410" y="807650"/>
                  <a:pt x="759656" y="761292"/>
                </a:cubicBezTo>
                <a:cubicBezTo>
                  <a:pt x="763730" y="747034"/>
                  <a:pt x="769035" y="733157"/>
                  <a:pt x="773724" y="719089"/>
                </a:cubicBezTo>
                <a:cubicBezTo>
                  <a:pt x="778413" y="686264"/>
                  <a:pt x="787791" y="653773"/>
                  <a:pt x="787791" y="620615"/>
                </a:cubicBezTo>
                <a:cubicBezTo>
                  <a:pt x="787791" y="512998"/>
                  <a:pt x="773070" y="475362"/>
                  <a:pt x="759656" y="381464"/>
                </a:cubicBezTo>
                <a:cubicBezTo>
                  <a:pt x="744975" y="278696"/>
                  <a:pt x="753845" y="290790"/>
                  <a:pt x="731520" y="212652"/>
                </a:cubicBezTo>
                <a:cubicBezTo>
                  <a:pt x="727446" y="198394"/>
                  <a:pt x="725082" y="183164"/>
                  <a:pt x="717453" y="170449"/>
                </a:cubicBezTo>
                <a:cubicBezTo>
                  <a:pt x="710629" y="159076"/>
                  <a:pt x="697603" y="152670"/>
                  <a:pt x="689317" y="142313"/>
                </a:cubicBezTo>
                <a:cubicBezTo>
                  <a:pt x="635726" y="75324"/>
                  <a:pt x="691327" y="120207"/>
                  <a:pt x="618979" y="71975"/>
                </a:cubicBezTo>
                <a:cubicBezTo>
                  <a:pt x="609601" y="57907"/>
                  <a:pt x="602799" y="41727"/>
                  <a:pt x="590844" y="29772"/>
                </a:cubicBezTo>
                <a:cubicBezTo>
                  <a:pt x="541407" y="-19665"/>
                  <a:pt x="525457" y="4948"/>
                  <a:pt x="450167" y="15704"/>
                </a:cubicBezTo>
                <a:cubicBezTo>
                  <a:pt x="414616" y="51253"/>
                  <a:pt x="422032" y="27427"/>
                  <a:pt x="407964" y="43839"/>
                </a:cubicBezTo>
                <a:close/>
              </a:path>
            </a:pathLst>
          </a:custGeom>
          <a:noFill/>
          <a:ln w="19050">
            <a:solidFill>
              <a:srgbClr val="00B0F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928468" y="5969175"/>
            <a:ext cx="4628271" cy="584775"/>
          </a:xfrm>
          <a:prstGeom prst="rect">
            <a:avLst/>
          </a:prstGeom>
          <a:noFill/>
        </p:spPr>
        <p:txBody>
          <a:bodyPr wrap="square" rtlCol="0">
            <a:spAutoFit/>
          </a:bodyPr>
          <a:lstStyle/>
          <a:p>
            <a:r>
              <a:rPr lang="en-IN" sz="1600" dirty="0" smtClean="0">
                <a:latin typeface="Century Gothic" panose="020B0502020202020204" pitchFamily="34" charset="0"/>
              </a:rPr>
              <a:t>Map the respective coloured arrows to find the pattern</a:t>
            </a:r>
            <a:endParaRPr lang="en-IN" sz="1600" dirty="0">
              <a:latin typeface="Century Gothic" panose="020B0502020202020204" pitchFamily="34" charset="0"/>
            </a:endParaRPr>
          </a:p>
        </p:txBody>
      </p:sp>
      <p:cxnSp>
        <p:nvCxnSpPr>
          <p:cNvPr id="34" name="Straight Arrow Connector 33"/>
          <p:cNvCxnSpPr/>
          <p:nvPr/>
        </p:nvCxnSpPr>
        <p:spPr>
          <a:xfrm flipV="1">
            <a:off x="3066757" y="3091046"/>
            <a:ext cx="175846" cy="9989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477161" y="5108463"/>
            <a:ext cx="406716" cy="28675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362178" y="2543114"/>
            <a:ext cx="295421" cy="113418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767660" y="4388448"/>
            <a:ext cx="331973" cy="5246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200542" y="4557592"/>
            <a:ext cx="1164148" cy="171839"/>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685736" y="3769954"/>
            <a:ext cx="1442030" cy="237113"/>
          </a:xfrm>
          <a:prstGeom prst="straightConnector1">
            <a:avLst/>
          </a:prstGeom>
          <a:ln>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469803" y="4691207"/>
            <a:ext cx="391170" cy="30368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966086" y="4410611"/>
            <a:ext cx="223527" cy="50662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4976401" y="2686863"/>
            <a:ext cx="101448" cy="47665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556739" y="2909304"/>
            <a:ext cx="94897" cy="53234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Freeform 71"/>
          <p:cNvSpPr/>
          <p:nvPr/>
        </p:nvSpPr>
        <p:spPr>
          <a:xfrm>
            <a:off x="5087820" y="2390223"/>
            <a:ext cx="637731" cy="2478873"/>
          </a:xfrm>
          <a:custGeom>
            <a:avLst/>
            <a:gdLst>
              <a:gd name="connsiteX0" fmla="*/ 145362 w 637731"/>
              <a:gd name="connsiteY0" fmla="*/ 1285 h 2478873"/>
              <a:gd name="connsiteX1" fmla="*/ 46888 w 637731"/>
              <a:gd name="connsiteY1" fmla="*/ 43488 h 2478873"/>
              <a:gd name="connsiteX2" fmla="*/ 18752 w 637731"/>
              <a:gd name="connsiteY2" fmla="*/ 127894 h 2478873"/>
              <a:gd name="connsiteX3" fmla="*/ 4685 w 637731"/>
              <a:gd name="connsiteY3" fmla="*/ 226368 h 2478873"/>
              <a:gd name="connsiteX4" fmla="*/ 32820 w 637731"/>
              <a:gd name="connsiteY4" fmla="*/ 746872 h 2478873"/>
              <a:gd name="connsiteX5" fmla="*/ 46888 w 637731"/>
              <a:gd name="connsiteY5" fmla="*/ 859414 h 2478873"/>
              <a:gd name="connsiteX6" fmla="*/ 60955 w 637731"/>
              <a:gd name="connsiteY6" fmla="*/ 915685 h 2478873"/>
              <a:gd name="connsiteX7" fmla="*/ 89091 w 637731"/>
              <a:gd name="connsiteY7" fmla="*/ 1211106 h 2478873"/>
              <a:gd name="connsiteX8" fmla="*/ 103158 w 637731"/>
              <a:gd name="connsiteY8" fmla="*/ 1253309 h 2478873"/>
              <a:gd name="connsiteX9" fmla="*/ 117226 w 637731"/>
              <a:gd name="connsiteY9" fmla="*/ 1351783 h 2478873"/>
              <a:gd name="connsiteX10" fmla="*/ 131294 w 637731"/>
              <a:gd name="connsiteY10" fmla="*/ 1422122 h 2478873"/>
              <a:gd name="connsiteX11" fmla="*/ 145362 w 637731"/>
              <a:gd name="connsiteY11" fmla="*/ 1801949 h 2478873"/>
              <a:gd name="connsiteX12" fmla="*/ 159429 w 637731"/>
              <a:gd name="connsiteY12" fmla="*/ 1844152 h 2478873"/>
              <a:gd name="connsiteX13" fmla="*/ 173497 w 637731"/>
              <a:gd name="connsiteY13" fmla="*/ 1914491 h 2478873"/>
              <a:gd name="connsiteX14" fmla="*/ 187565 w 637731"/>
              <a:gd name="connsiteY14" fmla="*/ 1956694 h 2478873"/>
              <a:gd name="connsiteX15" fmla="*/ 229768 w 637731"/>
              <a:gd name="connsiteY15" fmla="*/ 2097371 h 2478873"/>
              <a:gd name="connsiteX16" fmla="*/ 243835 w 637731"/>
              <a:gd name="connsiteY16" fmla="*/ 2139574 h 2478873"/>
              <a:gd name="connsiteX17" fmla="*/ 300106 w 637731"/>
              <a:gd name="connsiteY17" fmla="*/ 2195845 h 2478873"/>
              <a:gd name="connsiteX18" fmla="*/ 314174 w 637731"/>
              <a:gd name="connsiteY18" fmla="*/ 2238048 h 2478873"/>
              <a:gd name="connsiteX19" fmla="*/ 370445 w 637731"/>
              <a:gd name="connsiteY19" fmla="*/ 2308386 h 2478873"/>
              <a:gd name="connsiteX20" fmla="*/ 412648 w 637731"/>
              <a:gd name="connsiteY20" fmla="*/ 2378725 h 2478873"/>
              <a:gd name="connsiteX21" fmla="*/ 426715 w 637731"/>
              <a:gd name="connsiteY21" fmla="*/ 2420928 h 2478873"/>
              <a:gd name="connsiteX22" fmla="*/ 468918 w 637731"/>
              <a:gd name="connsiteY22" fmla="*/ 2434995 h 2478873"/>
              <a:gd name="connsiteX23" fmla="*/ 553325 w 637731"/>
              <a:gd name="connsiteY23" fmla="*/ 2477199 h 2478873"/>
              <a:gd name="connsiteX24" fmla="*/ 581460 w 637731"/>
              <a:gd name="connsiteY24" fmla="*/ 2392792 h 2478873"/>
              <a:gd name="connsiteX25" fmla="*/ 609595 w 637731"/>
              <a:gd name="connsiteY25" fmla="*/ 2350589 h 2478873"/>
              <a:gd name="connsiteX26" fmla="*/ 637731 w 637731"/>
              <a:gd name="connsiteY26" fmla="*/ 2266183 h 2478873"/>
              <a:gd name="connsiteX27" fmla="*/ 623663 w 637731"/>
              <a:gd name="connsiteY27" fmla="*/ 2027032 h 2478873"/>
              <a:gd name="connsiteX28" fmla="*/ 595528 w 637731"/>
              <a:gd name="connsiteY28" fmla="*/ 1844152 h 2478873"/>
              <a:gd name="connsiteX29" fmla="*/ 581460 w 637731"/>
              <a:gd name="connsiteY29" fmla="*/ 1689408 h 2478873"/>
              <a:gd name="connsiteX30" fmla="*/ 567392 w 637731"/>
              <a:gd name="connsiteY30" fmla="*/ 1619069 h 2478873"/>
              <a:gd name="connsiteX31" fmla="*/ 539257 w 637731"/>
              <a:gd name="connsiteY31" fmla="*/ 1323648 h 2478873"/>
              <a:gd name="connsiteX32" fmla="*/ 525189 w 637731"/>
              <a:gd name="connsiteY32" fmla="*/ 1281445 h 2478873"/>
              <a:gd name="connsiteX33" fmla="*/ 511122 w 637731"/>
              <a:gd name="connsiteY33" fmla="*/ 1225174 h 2478873"/>
              <a:gd name="connsiteX34" fmla="*/ 468918 w 637731"/>
              <a:gd name="connsiteY34" fmla="*/ 1084497 h 2478873"/>
              <a:gd name="connsiteX35" fmla="*/ 454851 w 637731"/>
              <a:gd name="connsiteY35" fmla="*/ 986023 h 2478873"/>
              <a:gd name="connsiteX36" fmla="*/ 440783 w 637731"/>
              <a:gd name="connsiteY36" fmla="*/ 943820 h 2478873"/>
              <a:gd name="connsiteX37" fmla="*/ 426715 w 637731"/>
              <a:gd name="connsiteY37" fmla="*/ 873482 h 2478873"/>
              <a:gd name="connsiteX38" fmla="*/ 412648 w 637731"/>
              <a:gd name="connsiteY38" fmla="*/ 817211 h 2478873"/>
              <a:gd name="connsiteX39" fmla="*/ 398580 w 637731"/>
              <a:gd name="connsiteY39" fmla="*/ 704669 h 2478873"/>
              <a:gd name="connsiteX40" fmla="*/ 384512 w 637731"/>
              <a:gd name="connsiteY40" fmla="*/ 662466 h 2478873"/>
              <a:gd name="connsiteX41" fmla="*/ 370445 w 637731"/>
              <a:gd name="connsiteY41" fmla="*/ 592128 h 2478873"/>
              <a:gd name="connsiteX42" fmla="*/ 356377 w 637731"/>
              <a:gd name="connsiteY42" fmla="*/ 535857 h 2478873"/>
              <a:gd name="connsiteX43" fmla="*/ 342309 w 637731"/>
              <a:gd name="connsiteY43" fmla="*/ 451451 h 2478873"/>
              <a:gd name="connsiteX44" fmla="*/ 314174 w 637731"/>
              <a:gd name="connsiteY44" fmla="*/ 367045 h 2478873"/>
              <a:gd name="connsiteX45" fmla="*/ 300106 w 637731"/>
              <a:gd name="connsiteY45" fmla="*/ 296706 h 2478873"/>
              <a:gd name="connsiteX46" fmla="*/ 286038 w 637731"/>
              <a:gd name="connsiteY46" fmla="*/ 254503 h 2478873"/>
              <a:gd name="connsiteX47" fmla="*/ 243835 w 637731"/>
              <a:gd name="connsiteY47" fmla="*/ 99759 h 2478873"/>
              <a:gd name="connsiteX48" fmla="*/ 215700 w 637731"/>
              <a:gd name="connsiteY48" fmla="*/ 71623 h 2478873"/>
              <a:gd name="connsiteX49" fmla="*/ 145362 w 637731"/>
              <a:gd name="connsiteY49" fmla="*/ 1285 h 247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37731" h="2478873">
                <a:moveTo>
                  <a:pt x="145362" y="1285"/>
                </a:moveTo>
                <a:cubicBezTo>
                  <a:pt x="117227" y="-3404"/>
                  <a:pt x="66908" y="3449"/>
                  <a:pt x="46888" y="43488"/>
                </a:cubicBezTo>
                <a:cubicBezTo>
                  <a:pt x="33625" y="70014"/>
                  <a:pt x="18752" y="127894"/>
                  <a:pt x="18752" y="127894"/>
                </a:cubicBezTo>
                <a:cubicBezTo>
                  <a:pt x="14063" y="160719"/>
                  <a:pt x="4685" y="193210"/>
                  <a:pt x="4685" y="226368"/>
                </a:cubicBezTo>
                <a:cubicBezTo>
                  <a:pt x="4685" y="651319"/>
                  <a:pt x="-16968" y="547728"/>
                  <a:pt x="32820" y="746872"/>
                </a:cubicBezTo>
                <a:cubicBezTo>
                  <a:pt x="37509" y="784386"/>
                  <a:pt x="40673" y="822122"/>
                  <a:pt x="46888" y="859414"/>
                </a:cubicBezTo>
                <a:cubicBezTo>
                  <a:pt x="50066" y="878485"/>
                  <a:pt x="58820" y="896469"/>
                  <a:pt x="60955" y="915685"/>
                </a:cubicBezTo>
                <a:cubicBezTo>
                  <a:pt x="74724" y="1039610"/>
                  <a:pt x="67056" y="1100928"/>
                  <a:pt x="89091" y="1211106"/>
                </a:cubicBezTo>
                <a:cubicBezTo>
                  <a:pt x="91999" y="1225647"/>
                  <a:pt x="98469" y="1239241"/>
                  <a:pt x="103158" y="1253309"/>
                </a:cubicBezTo>
                <a:cubicBezTo>
                  <a:pt x="107847" y="1286134"/>
                  <a:pt x="111775" y="1319076"/>
                  <a:pt x="117226" y="1351783"/>
                </a:cubicBezTo>
                <a:cubicBezTo>
                  <a:pt x="121157" y="1375368"/>
                  <a:pt x="129802" y="1398258"/>
                  <a:pt x="131294" y="1422122"/>
                </a:cubicBezTo>
                <a:cubicBezTo>
                  <a:pt x="139197" y="1548571"/>
                  <a:pt x="136934" y="1675534"/>
                  <a:pt x="145362" y="1801949"/>
                </a:cubicBezTo>
                <a:cubicBezTo>
                  <a:pt x="146348" y="1816745"/>
                  <a:pt x="155833" y="1829766"/>
                  <a:pt x="159429" y="1844152"/>
                </a:cubicBezTo>
                <a:cubicBezTo>
                  <a:pt x="165228" y="1867349"/>
                  <a:pt x="167698" y="1891294"/>
                  <a:pt x="173497" y="1914491"/>
                </a:cubicBezTo>
                <a:cubicBezTo>
                  <a:pt x="177094" y="1928877"/>
                  <a:pt x="183491" y="1942436"/>
                  <a:pt x="187565" y="1956694"/>
                </a:cubicBezTo>
                <a:cubicBezTo>
                  <a:pt x="230092" y="2105540"/>
                  <a:pt x="162895" y="1896753"/>
                  <a:pt x="229768" y="2097371"/>
                </a:cubicBezTo>
                <a:cubicBezTo>
                  <a:pt x="234457" y="2111439"/>
                  <a:pt x="233350" y="2129089"/>
                  <a:pt x="243835" y="2139574"/>
                </a:cubicBezTo>
                <a:lnTo>
                  <a:pt x="300106" y="2195845"/>
                </a:lnTo>
                <a:cubicBezTo>
                  <a:pt x="304795" y="2209913"/>
                  <a:pt x="307542" y="2224785"/>
                  <a:pt x="314174" y="2238048"/>
                </a:cubicBezTo>
                <a:cubicBezTo>
                  <a:pt x="331921" y="2273543"/>
                  <a:pt x="344274" y="2282216"/>
                  <a:pt x="370445" y="2308386"/>
                </a:cubicBezTo>
                <a:cubicBezTo>
                  <a:pt x="410294" y="2427938"/>
                  <a:pt x="354717" y="2282173"/>
                  <a:pt x="412648" y="2378725"/>
                </a:cubicBezTo>
                <a:cubicBezTo>
                  <a:pt x="420277" y="2391440"/>
                  <a:pt x="416230" y="2410443"/>
                  <a:pt x="426715" y="2420928"/>
                </a:cubicBezTo>
                <a:cubicBezTo>
                  <a:pt x="437200" y="2431413"/>
                  <a:pt x="454850" y="2430306"/>
                  <a:pt x="468918" y="2434995"/>
                </a:cubicBezTo>
                <a:cubicBezTo>
                  <a:pt x="470333" y="2435938"/>
                  <a:pt x="541677" y="2488847"/>
                  <a:pt x="553325" y="2477199"/>
                </a:cubicBezTo>
                <a:cubicBezTo>
                  <a:pt x="574296" y="2456228"/>
                  <a:pt x="565009" y="2417469"/>
                  <a:pt x="581460" y="2392792"/>
                </a:cubicBezTo>
                <a:cubicBezTo>
                  <a:pt x="590838" y="2378724"/>
                  <a:pt x="602728" y="2366039"/>
                  <a:pt x="609595" y="2350589"/>
                </a:cubicBezTo>
                <a:cubicBezTo>
                  <a:pt x="621640" y="2323488"/>
                  <a:pt x="637731" y="2266183"/>
                  <a:pt x="637731" y="2266183"/>
                </a:cubicBezTo>
                <a:cubicBezTo>
                  <a:pt x="633042" y="2186466"/>
                  <a:pt x="630031" y="2106632"/>
                  <a:pt x="623663" y="2027032"/>
                </a:cubicBezTo>
                <a:cubicBezTo>
                  <a:pt x="616850" y="1941872"/>
                  <a:pt x="610545" y="1919239"/>
                  <a:pt x="595528" y="1844152"/>
                </a:cubicBezTo>
                <a:cubicBezTo>
                  <a:pt x="590839" y="1792571"/>
                  <a:pt x="587884" y="1740802"/>
                  <a:pt x="581460" y="1689408"/>
                </a:cubicBezTo>
                <a:cubicBezTo>
                  <a:pt x="578494" y="1665682"/>
                  <a:pt x="570032" y="1642833"/>
                  <a:pt x="567392" y="1619069"/>
                </a:cubicBezTo>
                <a:cubicBezTo>
                  <a:pt x="556043" y="1516926"/>
                  <a:pt x="557435" y="1423626"/>
                  <a:pt x="539257" y="1323648"/>
                </a:cubicBezTo>
                <a:cubicBezTo>
                  <a:pt x="536604" y="1309059"/>
                  <a:pt x="529263" y="1295703"/>
                  <a:pt x="525189" y="1281445"/>
                </a:cubicBezTo>
                <a:cubicBezTo>
                  <a:pt x="519878" y="1262855"/>
                  <a:pt x="516678" y="1243693"/>
                  <a:pt x="511122" y="1225174"/>
                </a:cubicBezTo>
                <a:cubicBezTo>
                  <a:pt x="494181" y="1168705"/>
                  <a:pt x="478895" y="1139370"/>
                  <a:pt x="468918" y="1084497"/>
                </a:cubicBezTo>
                <a:cubicBezTo>
                  <a:pt x="462987" y="1051874"/>
                  <a:pt x="461354" y="1018537"/>
                  <a:pt x="454851" y="986023"/>
                </a:cubicBezTo>
                <a:cubicBezTo>
                  <a:pt x="451943" y="971482"/>
                  <a:pt x="444380" y="958206"/>
                  <a:pt x="440783" y="943820"/>
                </a:cubicBezTo>
                <a:cubicBezTo>
                  <a:pt x="434984" y="920624"/>
                  <a:pt x="431902" y="896823"/>
                  <a:pt x="426715" y="873482"/>
                </a:cubicBezTo>
                <a:cubicBezTo>
                  <a:pt x="422521" y="854608"/>
                  <a:pt x="415826" y="836282"/>
                  <a:pt x="412648" y="817211"/>
                </a:cubicBezTo>
                <a:cubicBezTo>
                  <a:pt x="406433" y="779919"/>
                  <a:pt x="405343" y="741865"/>
                  <a:pt x="398580" y="704669"/>
                </a:cubicBezTo>
                <a:cubicBezTo>
                  <a:pt x="395927" y="690080"/>
                  <a:pt x="388108" y="676852"/>
                  <a:pt x="384512" y="662466"/>
                </a:cubicBezTo>
                <a:cubicBezTo>
                  <a:pt x="378713" y="639270"/>
                  <a:pt x="375632" y="615469"/>
                  <a:pt x="370445" y="592128"/>
                </a:cubicBezTo>
                <a:cubicBezTo>
                  <a:pt x="366251" y="573254"/>
                  <a:pt x="360169" y="554816"/>
                  <a:pt x="356377" y="535857"/>
                </a:cubicBezTo>
                <a:cubicBezTo>
                  <a:pt x="350783" y="507887"/>
                  <a:pt x="349227" y="479123"/>
                  <a:pt x="342309" y="451451"/>
                </a:cubicBezTo>
                <a:cubicBezTo>
                  <a:pt x="335116" y="422679"/>
                  <a:pt x="319990" y="396126"/>
                  <a:pt x="314174" y="367045"/>
                </a:cubicBezTo>
                <a:cubicBezTo>
                  <a:pt x="309485" y="343599"/>
                  <a:pt x="305905" y="319903"/>
                  <a:pt x="300106" y="296706"/>
                </a:cubicBezTo>
                <a:cubicBezTo>
                  <a:pt x="296509" y="282320"/>
                  <a:pt x="289634" y="268889"/>
                  <a:pt x="286038" y="254503"/>
                </a:cubicBezTo>
                <a:cubicBezTo>
                  <a:pt x="278712" y="225197"/>
                  <a:pt x="263958" y="119882"/>
                  <a:pt x="243835" y="99759"/>
                </a:cubicBezTo>
                <a:lnTo>
                  <a:pt x="215700" y="71623"/>
                </a:lnTo>
                <a:cubicBezTo>
                  <a:pt x="198316" y="19473"/>
                  <a:pt x="173497" y="5974"/>
                  <a:pt x="145362" y="1285"/>
                </a:cubicBezTo>
                <a:close/>
              </a:path>
            </a:pathLst>
          </a:custGeom>
          <a:noFill/>
          <a:ln w="19050">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p:cNvSpPr txBox="1"/>
          <p:nvPr/>
        </p:nvSpPr>
        <p:spPr>
          <a:xfrm>
            <a:off x="1069142" y="5472331"/>
            <a:ext cx="4712677" cy="253916"/>
          </a:xfrm>
          <a:prstGeom prst="rect">
            <a:avLst/>
          </a:prstGeom>
          <a:solidFill>
            <a:schemeClr val="bg1"/>
          </a:solidFill>
        </p:spPr>
        <p:txBody>
          <a:bodyPr wrap="square" rtlCol="0">
            <a:spAutoFit/>
          </a:bodyPr>
          <a:lstStyle/>
          <a:p>
            <a:r>
              <a:rPr lang="en-IN" sz="1050" dirty="0" smtClean="0"/>
              <a:t>2010                2012                 2014 </a:t>
            </a:r>
            <a:r>
              <a:rPr lang="en-IN" sz="1050" dirty="0" err="1" smtClean="0"/>
              <a:t>Int</a:t>
            </a:r>
            <a:r>
              <a:rPr lang="en-IN" sz="1050" dirty="0" smtClean="0"/>
              <a:t>           2015                  2017                2019 </a:t>
            </a:r>
            <a:r>
              <a:rPr lang="en-IN" sz="1050" dirty="0" err="1" smtClean="0"/>
              <a:t>int</a:t>
            </a:r>
            <a:r>
              <a:rPr lang="en-IN" sz="1050" dirty="0" smtClean="0"/>
              <a:t>     </a:t>
            </a:r>
            <a:endParaRPr lang="en-IN" sz="1050" dirty="0"/>
          </a:p>
        </p:txBody>
      </p:sp>
    </p:spTree>
    <p:extLst>
      <p:ext uri="{BB962C8B-B14F-4D97-AF65-F5344CB8AC3E}">
        <p14:creationId xmlns:p14="http://schemas.microsoft.com/office/powerpoint/2010/main" val="2259393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2. Observations from Custom Mapping-Correlation</a:t>
            </a:r>
          </a:p>
        </p:txBody>
      </p:sp>
      <p:pic>
        <p:nvPicPr>
          <p:cNvPr id="7" name="Picture 6"/>
          <p:cNvPicPr>
            <a:picLocks noChangeAspect="1"/>
          </p:cNvPicPr>
          <p:nvPr/>
        </p:nvPicPr>
        <p:blipFill>
          <a:blip r:embed="rId2"/>
          <a:stretch>
            <a:fillRect/>
          </a:stretch>
        </p:blipFill>
        <p:spPr>
          <a:xfrm>
            <a:off x="4023361" y="1352769"/>
            <a:ext cx="3926640" cy="2273778"/>
          </a:xfrm>
          <a:prstGeom prst="rect">
            <a:avLst/>
          </a:prstGeom>
        </p:spPr>
      </p:pic>
      <p:pic>
        <p:nvPicPr>
          <p:cNvPr id="8" name="Picture 7"/>
          <p:cNvPicPr>
            <a:picLocks noChangeAspect="1"/>
          </p:cNvPicPr>
          <p:nvPr/>
        </p:nvPicPr>
        <p:blipFill>
          <a:blip r:embed="rId3"/>
          <a:stretch>
            <a:fillRect/>
          </a:stretch>
        </p:blipFill>
        <p:spPr>
          <a:xfrm>
            <a:off x="7950001" y="1352769"/>
            <a:ext cx="3917371" cy="2273778"/>
          </a:xfrm>
          <a:prstGeom prst="rect">
            <a:avLst/>
          </a:prstGeom>
        </p:spPr>
      </p:pic>
      <p:pic>
        <p:nvPicPr>
          <p:cNvPr id="9" name="Picture 8"/>
          <p:cNvPicPr>
            <a:picLocks noChangeAspect="1"/>
          </p:cNvPicPr>
          <p:nvPr/>
        </p:nvPicPr>
        <p:blipFill>
          <a:blip r:embed="rId4"/>
          <a:stretch>
            <a:fillRect/>
          </a:stretch>
        </p:blipFill>
        <p:spPr>
          <a:xfrm>
            <a:off x="240323" y="3848854"/>
            <a:ext cx="3783037" cy="2217350"/>
          </a:xfrm>
          <a:prstGeom prst="rect">
            <a:avLst/>
          </a:prstGeom>
        </p:spPr>
      </p:pic>
      <p:pic>
        <p:nvPicPr>
          <p:cNvPr id="10" name="Picture 9"/>
          <p:cNvPicPr>
            <a:picLocks noChangeAspect="1"/>
          </p:cNvPicPr>
          <p:nvPr/>
        </p:nvPicPr>
        <p:blipFill>
          <a:blip r:embed="rId5"/>
          <a:stretch>
            <a:fillRect/>
          </a:stretch>
        </p:blipFill>
        <p:spPr>
          <a:xfrm>
            <a:off x="4079632" y="3848854"/>
            <a:ext cx="3820665" cy="2217350"/>
          </a:xfrm>
          <a:prstGeom prst="rect">
            <a:avLst/>
          </a:prstGeom>
        </p:spPr>
      </p:pic>
      <p:pic>
        <p:nvPicPr>
          <p:cNvPr id="11" name="Picture 10"/>
          <p:cNvPicPr>
            <a:picLocks noChangeAspect="1"/>
          </p:cNvPicPr>
          <p:nvPr/>
        </p:nvPicPr>
        <p:blipFill>
          <a:blip r:embed="rId6"/>
          <a:stretch>
            <a:fillRect/>
          </a:stretch>
        </p:blipFill>
        <p:spPr>
          <a:xfrm>
            <a:off x="240323" y="1351379"/>
            <a:ext cx="3785350" cy="2275168"/>
          </a:xfrm>
          <a:prstGeom prst="rect">
            <a:avLst/>
          </a:prstGeom>
        </p:spPr>
      </p:pic>
      <p:pic>
        <p:nvPicPr>
          <p:cNvPr id="12" name="Picture 11"/>
          <p:cNvPicPr>
            <a:picLocks noChangeAspect="1"/>
          </p:cNvPicPr>
          <p:nvPr/>
        </p:nvPicPr>
        <p:blipFill>
          <a:blip r:embed="rId7"/>
          <a:stretch>
            <a:fillRect/>
          </a:stretch>
        </p:blipFill>
        <p:spPr>
          <a:xfrm>
            <a:off x="8013996" y="3820718"/>
            <a:ext cx="3690323" cy="2214194"/>
          </a:xfrm>
          <a:prstGeom prst="rect">
            <a:avLst/>
          </a:prstGeom>
        </p:spPr>
      </p:pic>
    </p:spTree>
    <p:extLst>
      <p:ext uri="{BB962C8B-B14F-4D97-AF65-F5344CB8AC3E}">
        <p14:creationId xmlns:p14="http://schemas.microsoft.com/office/powerpoint/2010/main" val="758250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2. Observations from Custom Mapping-Correlation</a:t>
            </a:r>
          </a:p>
        </p:txBody>
      </p:sp>
      <p:pic>
        <p:nvPicPr>
          <p:cNvPr id="1026" name="Picture 2" descr="Indian Farmer Stock Vector Illustration And Royalty Free Indian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147" y="1518505"/>
            <a:ext cx="1589223" cy="1221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jasthan: bans fail to loosen mining mafia's vice-like grip- Th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2911" y="1518505"/>
            <a:ext cx="1832904" cy="12219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ke in India on Twitter: &quot;Did you know: Out of 25 #MakeInIndi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2648" y="1518506"/>
            <a:ext cx="1827968" cy="13709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yths About Electricity That Could Be Deadly | Reader's Dig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7672" y="1518505"/>
            <a:ext cx="1922684" cy="12817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0147" y="2801117"/>
            <a:ext cx="1589223" cy="338554"/>
          </a:xfrm>
          <a:prstGeom prst="rect">
            <a:avLst/>
          </a:prstGeom>
          <a:noFill/>
        </p:spPr>
        <p:txBody>
          <a:bodyPr wrap="square" rtlCol="0">
            <a:spAutoFit/>
          </a:bodyPr>
          <a:lstStyle/>
          <a:p>
            <a:pPr algn="ctr"/>
            <a:r>
              <a:rPr lang="en-IN" sz="1600" dirty="0" smtClean="0">
                <a:solidFill>
                  <a:srgbClr val="FFC000"/>
                </a:solidFill>
                <a:latin typeface="Century Gothic" panose="020B0502020202020204" pitchFamily="34" charset="0"/>
              </a:rPr>
              <a:t>Agriculture </a:t>
            </a:r>
            <a:endParaRPr lang="en-IN" sz="1600" dirty="0">
              <a:solidFill>
                <a:srgbClr val="FFC000"/>
              </a:solidFill>
              <a:latin typeface="Century Gothic" panose="020B0502020202020204" pitchFamily="34" charset="0"/>
            </a:endParaRPr>
          </a:p>
        </p:txBody>
      </p:sp>
      <p:sp>
        <p:nvSpPr>
          <p:cNvPr id="11" name="TextBox 10"/>
          <p:cNvSpPr txBox="1"/>
          <p:nvPr/>
        </p:nvSpPr>
        <p:spPr>
          <a:xfrm>
            <a:off x="3764751" y="2853956"/>
            <a:ext cx="1589223" cy="338554"/>
          </a:xfrm>
          <a:prstGeom prst="rect">
            <a:avLst/>
          </a:prstGeom>
          <a:noFill/>
        </p:spPr>
        <p:txBody>
          <a:bodyPr wrap="square" rtlCol="0">
            <a:spAutoFit/>
          </a:bodyPr>
          <a:lstStyle/>
          <a:p>
            <a:pPr algn="ctr"/>
            <a:r>
              <a:rPr lang="en-IN" sz="1600" dirty="0" smtClean="0">
                <a:solidFill>
                  <a:srgbClr val="FFC000"/>
                </a:solidFill>
                <a:latin typeface="Century Gothic" panose="020B0502020202020204" pitchFamily="34" charset="0"/>
              </a:rPr>
              <a:t>Mining</a:t>
            </a:r>
            <a:endParaRPr lang="en-IN" sz="1600" dirty="0">
              <a:solidFill>
                <a:srgbClr val="FFC000"/>
              </a:solidFill>
              <a:latin typeface="Century Gothic" panose="020B0502020202020204" pitchFamily="34" charset="0"/>
            </a:endParaRPr>
          </a:p>
        </p:txBody>
      </p:sp>
      <p:sp>
        <p:nvSpPr>
          <p:cNvPr id="12" name="TextBox 11"/>
          <p:cNvSpPr txBox="1"/>
          <p:nvPr/>
        </p:nvSpPr>
        <p:spPr>
          <a:xfrm>
            <a:off x="9544402" y="2852884"/>
            <a:ext cx="1589223" cy="338554"/>
          </a:xfrm>
          <a:prstGeom prst="rect">
            <a:avLst/>
          </a:prstGeom>
          <a:noFill/>
        </p:spPr>
        <p:txBody>
          <a:bodyPr wrap="square" rtlCol="0">
            <a:spAutoFit/>
          </a:bodyPr>
          <a:lstStyle/>
          <a:p>
            <a:pPr algn="ctr"/>
            <a:r>
              <a:rPr lang="en-IN" sz="1600" dirty="0" smtClean="0">
                <a:solidFill>
                  <a:srgbClr val="FFC000"/>
                </a:solidFill>
                <a:latin typeface="Century Gothic" panose="020B0502020202020204" pitchFamily="34" charset="0"/>
              </a:rPr>
              <a:t>Utilities</a:t>
            </a:r>
            <a:endParaRPr lang="en-IN" sz="1600" dirty="0">
              <a:solidFill>
                <a:srgbClr val="FFC000"/>
              </a:solidFill>
              <a:latin typeface="Century Gothic" panose="020B0502020202020204" pitchFamily="34" charset="0"/>
            </a:endParaRPr>
          </a:p>
        </p:txBody>
      </p:sp>
      <p:sp>
        <p:nvSpPr>
          <p:cNvPr id="13" name="TextBox 12"/>
          <p:cNvSpPr txBox="1"/>
          <p:nvPr/>
        </p:nvSpPr>
        <p:spPr>
          <a:xfrm>
            <a:off x="6839355" y="2853956"/>
            <a:ext cx="1589223" cy="584775"/>
          </a:xfrm>
          <a:prstGeom prst="rect">
            <a:avLst/>
          </a:prstGeom>
          <a:noFill/>
        </p:spPr>
        <p:txBody>
          <a:bodyPr wrap="square" rtlCol="0">
            <a:spAutoFit/>
          </a:bodyPr>
          <a:lstStyle/>
          <a:p>
            <a:pPr algn="ctr"/>
            <a:r>
              <a:rPr lang="en-IN" sz="1600" dirty="0" smtClean="0">
                <a:solidFill>
                  <a:srgbClr val="FFC000"/>
                </a:solidFill>
                <a:latin typeface="Century Gothic" panose="020B0502020202020204" pitchFamily="34" charset="0"/>
              </a:rPr>
              <a:t>Manufacturing</a:t>
            </a:r>
            <a:endParaRPr lang="en-IN" sz="1600" dirty="0">
              <a:solidFill>
                <a:srgbClr val="FFC000"/>
              </a:solidFill>
              <a:latin typeface="Century Gothic" panose="020B0502020202020204" pitchFamily="34" charset="0"/>
            </a:endParaRPr>
          </a:p>
        </p:txBody>
      </p:sp>
      <p:sp>
        <p:nvSpPr>
          <p:cNvPr id="14" name="TextBox 13"/>
          <p:cNvSpPr txBox="1"/>
          <p:nvPr/>
        </p:nvSpPr>
        <p:spPr>
          <a:xfrm>
            <a:off x="690146" y="3361480"/>
            <a:ext cx="1968648" cy="2677656"/>
          </a:xfrm>
          <a:prstGeom prst="rect">
            <a:avLst/>
          </a:prstGeom>
          <a:noFill/>
        </p:spPr>
        <p:txBody>
          <a:bodyPr wrap="square" rtlCol="0">
            <a:spAutoFit/>
          </a:bodyPr>
          <a:lstStyle/>
          <a:p>
            <a:r>
              <a:rPr lang="en-IN" sz="1400" b="1" dirty="0" smtClean="0">
                <a:solidFill>
                  <a:srgbClr val="FFC000"/>
                </a:solidFill>
                <a:latin typeface="Century Gothic" panose="020B0502020202020204" pitchFamily="34" charset="0"/>
              </a:rPr>
              <a:t>1. Promising High :</a:t>
            </a:r>
          </a:p>
          <a:p>
            <a:r>
              <a:rPr lang="en-IN" sz="1400" dirty="0" err="1" smtClean="0">
                <a:solidFill>
                  <a:srgbClr val="FFC000"/>
                </a:solidFill>
                <a:latin typeface="Century Gothic" panose="020B0502020202020204" pitchFamily="34" charset="0"/>
              </a:rPr>
              <a:t>Piyush</a:t>
            </a:r>
            <a:r>
              <a:rPr lang="en-IN" sz="1400" dirty="0" smtClean="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Goyal</a:t>
            </a:r>
            <a:endParaRPr lang="en-IN" sz="1400"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2. Promising Low:</a:t>
            </a:r>
          </a:p>
          <a:p>
            <a:r>
              <a:rPr lang="en-IN" sz="1400" dirty="0" smtClean="0">
                <a:solidFill>
                  <a:srgbClr val="FFC000"/>
                </a:solidFill>
                <a:latin typeface="Century Gothic" panose="020B0502020202020204" pitchFamily="34" charset="0"/>
              </a:rPr>
              <a:t>P. </a:t>
            </a:r>
            <a:r>
              <a:rPr lang="en-IN" sz="1400" dirty="0" err="1" smtClean="0">
                <a:solidFill>
                  <a:srgbClr val="FFC000"/>
                </a:solidFill>
                <a:latin typeface="Century Gothic" panose="020B0502020202020204" pitchFamily="34" charset="0"/>
              </a:rPr>
              <a:t>Chithambaram</a:t>
            </a:r>
            <a:r>
              <a:rPr lang="en-IN" sz="1400" dirty="0" smtClean="0">
                <a:solidFill>
                  <a:srgbClr val="FFC000"/>
                </a:solidFill>
                <a:latin typeface="Century Gothic" panose="020B0502020202020204" pitchFamily="34" charset="0"/>
              </a:rPr>
              <a:t> </a:t>
            </a: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3. Best Performer</a:t>
            </a:r>
          </a:p>
          <a:p>
            <a:r>
              <a:rPr lang="en-IN" sz="1400" dirty="0" smtClean="0">
                <a:solidFill>
                  <a:srgbClr val="FFC000"/>
                </a:solidFill>
                <a:latin typeface="Century Gothic" panose="020B0502020202020204" pitchFamily="34" charset="0"/>
              </a:rPr>
              <a:t>P. </a:t>
            </a:r>
            <a:r>
              <a:rPr lang="en-IN" sz="1400" dirty="0" err="1" smtClean="0">
                <a:solidFill>
                  <a:srgbClr val="FFC000"/>
                </a:solidFill>
                <a:latin typeface="Century Gothic" panose="020B0502020202020204" pitchFamily="34" charset="0"/>
              </a:rPr>
              <a:t>Chithambaram</a:t>
            </a:r>
            <a:r>
              <a:rPr lang="en-IN" sz="1400" dirty="0" smtClean="0">
                <a:solidFill>
                  <a:srgbClr val="FFC000"/>
                </a:solidFill>
                <a:latin typeface="Century Gothic" panose="020B0502020202020204" pitchFamily="34" charset="0"/>
              </a:rPr>
              <a:t> </a:t>
            </a: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4. Worst Performer</a:t>
            </a:r>
          </a:p>
          <a:p>
            <a:r>
              <a:rPr lang="en-IN" sz="1400" dirty="0" err="1" smtClean="0">
                <a:solidFill>
                  <a:srgbClr val="FFC000"/>
                </a:solidFill>
                <a:latin typeface="Century Gothic" panose="020B0502020202020204" pitchFamily="34" charset="0"/>
              </a:rPr>
              <a:t>Pranab</a:t>
            </a:r>
            <a:r>
              <a:rPr lang="en-IN" sz="1400" dirty="0" smtClean="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Mukharjee</a:t>
            </a:r>
            <a:r>
              <a:rPr lang="en-IN" sz="1400" dirty="0" smtClean="0">
                <a:solidFill>
                  <a:srgbClr val="FFC000"/>
                </a:solidFill>
                <a:latin typeface="Century Gothic" panose="020B0502020202020204" pitchFamily="34" charset="0"/>
              </a:rPr>
              <a:t> (2012)</a:t>
            </a:r>
            <a:endParaRPr lang="en-IN" sz="1400" b="1" dirty="0">
              <a:solidFill>
                <a:srgbClr val="FFC000"/>
              </a:solidFill>
              <a:latin typeface="Century Gothic" panose="020B0502020202020204" pitchFamily="34" charset="0"/>
            </a:endParaRPr>
          </a:p>
        </p:txBody>
      </p:sp>
      <p:sp>
        <p:nvSpPr>
          <p:cNvPr id="15" name="TextBox 14"/>
          <p:cNvSpPr txBox="1"/>
          <p:nvPr/>
        </p:nvSpPr>
        <p:spPr>
          <a:xfrm>
            <a:off x="3642911" y="3367698"/>
            <a:ext cx="1968648" cy="2462213"/>
          </a:xfrm>
          <a:prstGeom prst="rect">
            <a:avLst/>
          </a:prstGeom>
          <a:noFill/>
        </p:spPr>
        <p:txBody>
          <a:bodyPr wrap="square" rtlCol="0">
            <a:spAutoFit/>
          </a:bodyPr>
          <a:lstStyle/>
          <a:p>
            <a:r>
              <a:rPr lang="en-IN" sz="1400" b="1" dirty="0" smtClean="0">
                <a:solidFill>
                  <a:srgbClr val="FFC000"/>
                </a:solidFill>
                <a:latin typeface="Century Gothic" panose="020B0502020202020204" pitchFamily="34" charset="0"/>
              </a:rPr>
              <a:t>1. Promising High :</a:t>
            </a:r>
          </a:p>
          <a:p>
            <a:r>
              <a:rPr lang="en-IN" sz="1400" dirty="0" err="1" smtClean="0">
                <a:solidFill>
                  <a:srgbClr val="FFC000"/>
                </a:solidFill>
                <a:latin typeface="Century Gothic" panose="020B0502020202020204" pitchFamily="34" charset="0"/>
              </a:rPr>
              <a:t>Piyush</a:t>
            </a:r>
            <a:r>
              <a:rPr lang="en-IN" sz="1400" dirty="0" smtClean="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Goyal</a:t>
            </a:r>
            <a:endParaRPr lang="en-IN" sz="1400"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2. Promising Low:</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Mukharjee</a:t>
            </a:r>
            <a:endParaRPr lang="en-IN" sz="1400" dirty="0" smtClean="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3. Best Performer</a:t>
            </a:r>
          </a:p>
          <a:p>
            <a:r>
              <a:rPr lang="en-IN" sz="1400" dirty="0" err="1" smtClean="0">
                <a:solidFill>
                  <a:srgbClr val="FFC000"/>
                </a:solidFill>
                <a:latin typeface="Century Gothic" panose="020B0502020202020204" pitchFamily="34" charset="0"/>
              </a:rPr>
              <a:t>Piyush</a:t>
            </a:r>
            <a:r>
              <a:rPr lang="en-IN" sz="1400" dirty="0" smtClean="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Goyal</a:t>
            </a:r>
            <a:endParaRPr lang="en-IN" sz="1400"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4. Worst Performer</a:t>
            </a:r>
          </a:p>
          <a:p>
            <a:r>
              <a:rPr lang="en-IN" sz="1400" dirty="0" err="1" smtClean="0">
                <a:solidFill>
                  <a:srgbClr val="FFC000"/>
                </a:solidFill>
                <a:latin typeface="Century Gothic" panose="020B0502020202020204" pitchFamily="34" charset="0"/>
              </a:rPr>
              <a:t>Arun</a:t>
            </a:r>
            <a:r>
              <a:rPr lang="en-IN" sz="1400" dirty="0" smtClean="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Jaitley</a:t>
            </a:r>
            <a:endParaRPr lang="en-IN" sz="1400" b="1" dirty="0">
              <a:solidFill>
                <a:srgbClr val="FFC000"/>
              </a:solidFill>
              <a:latin typeface="Century Gothic" panose="020B0502020202020204" pitchFamily="34" charset="0"/>
            </a:endParaRPr>
          </a:p>
        </p:txBody>
      </p:sp>
      <p:sp>
        <p:nvSpPr>
          <p:cNvPr id="16" name="TextBox 15"/>
          <p:cNvSpPr txBox="1"/>
          <p:nvPr/>
        </p:nvSpPr>
        <p:spPr>
          <a:xfrm>
            <a:off x="6595676" y="3367698"/>
            <a:ext cx="1968648" cy="2677656"/>
          </a:xfrm>
          <a:prstGeom prst="rect">
            <a:avLst/>
          </a:prstGeom>
          <a:noFill/>
        </p:spPr>
        <p:txBody>
          <a:bodyPr wrap="square" rtlCol="0">
            <a:spAutoFit/>
          </a:bodyPr>
          <a:lstStyle/>
          <a:p>
            <a:r>
              <a:rPr lang="en-IN" sz="1400" b="1" dirty="0" smtClean="0">
                <a:solidFill>
                  <a:srgbClr val="FFC000"/>
                </a:solidFill>
                <a:latin typeface="Century Gothic" panose="020B0502020202020204" pitchFamily="34" charset="0"/>
              </a:rPr>
              <a:t>1. Promising High :</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Mukharjee</a:t>
            </a:r>
            <a:endParaRPr lang="en-IN" sz="1400" dirty="0" smtClean="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2. Promising Low:</a:t>
            </a:r>
          </a:p>
          <a:p>
            <a:r>
              <a:rPr lang="en-IN" sz="1400" dirty="0" err="1">
                <a:solidFill>
                  <a:srgbClr val="FFC000"/>
                </a:solidFill>
                <a:latin typeface="Century Gothic" panose="020B0502020202020204" pitchFamily="34" charset="0"/>
              </a:rPr>
              <a:t>Arun</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Jaitley</a:t>
            </a:r>
            <a:r>
              <a:rPr lang="en-IN" sz="1400" dirty="0" smtClean="0">
                <a:solidFill>
                  <a:srgbClr val="FFC000"/>
                </a:solidFill>
                <a:latin typeface="Century Gothic" panose="020B0502020202020204" pitchFamily="34" charset="0"/>
              </a:rPr>
              <a:t> </a:t>
            </a:r>
            <a:endParaRPr lang="en-IN" sz="1400" b="1"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3. Best Performer</a:t>
            </a:r>
          </a:p>
          <a:p>
            <a:r>
              <a:rPr lang="en-IN" sz="1400" dirty="0" err="1">
                <a:solidFill>
                  <a:srgbClr val="FFC000"/>
                </a:solidFill>
                <a:latin typeface="Century Gothic" panose="020B0502020202020204" pitchFamily="34" charset="0"/>
              </a:rPr>
              <a:t>Arun</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Jaitley</a:t>
            </a:r>
            <a:r>
              <a:rPr lang="en-IN" sz="1400" dirty="0">
                <a:solidFill>
                  <a:srgbClr val="FFC000"/>
                </a:solidFill>
                <a:latin typeface="Century Gothic" panose="020B0502020202020204" pitchFamily="34" charset="0"/>
              </a:rPr>
              <a:t> </a:t>
            </a:r>
            <a:r>
              <a:rPr lang="en-IN" sz="1400" dirty="0" smtClean="0">
                <a:solidFill>
                  <a:srgbClr val="FFC000"/>
                </a:solidFill>
                <a:latin typeface="Century Gothic" panose="020B0502020202020204" pitchFamily="34" charset="0"/>
              </a:rPr>
              <a:t>(2018)</a:t>
            </a:r>
            <a:endParaRPr lang="en-IN" sz="1400" b="1"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4. Worst Performer</a:t>
            </a:r>
          </a:p>
          <a:p>
            <a:r>
              <a:rPr lang="en-IN" sz="1400" dirty="0">
                <a:solidFill>
                  <a:srgbClr val="FFC000"/>
                </a:solidFill>
                <a:latin typeface="Century Gothic" panose="020B0502020202020204" pitchFamily="34" charset="0"/>
              </a:rPr>
              <a:t>P. </a:t>
            </a:r>
            <a:r>
              <a:rPr lang="en-IN" sz="1400" dirty="0" err="1">
                <a:solidFill>
                  <a:srgbClr val="FFC000"/>
                </a:solidFill>
                <a:latin typeface="Century Gothic" panose="020B0502020202020204" pitchFamily="34" charset="0"/>
              </a:rPr>
              <a:t>Chithambaram</a:t>
            </a:r>
            <a:r>
              <a:rPr lang="en-IN" sz="1400" dirty="0">
                <a:solidFill>
                  <a:srgbClr val="FFC000"/>
                </a:solidFill>
                <a:latin typeface="Century Gothic" panose="020B0502020202020204" pitchFamily="34" charset="0"/>
              </a:rPr>
              <a:t> </a:t>
            </a:r>
          </a:p>
          <a:p>
            <a:r>
              <a:rPr lang="en-IN" sz="1400" dirty="0" smtClean="0">
                <a:solidFill>
                  <a:srgbClr val="FFC000"/>
                </a:solidFill>
                <a:latin typeface="Century Gothic" panose="020B0502020202020204" pitchFamily="34" charset="0"/>
              </a:rPr>
              <a:t>(2014)</a:t>
            </a:r>
            <a:endParaRPr lang="en-IN" sz="1400" b="1" dirty="0">
              <a:solidFill>
                <a:srgbClr val="FFC000"/>
              </a:solidFill>
              <a:latin typeface="Century Gothic" panose="020B0502020202020204" pitchFamily="34" charset="0"/>
            </a:endParaRPr>
          </a:p>
        </p:txBody>
      </p:sp>
      <p:sp>
        <p:nvSpPr>
          <p:cNvPr id="17" name="TextBox 16"/>
          <p:cNvSpPr txBox="1"/>
          <p:nvPr/>
        </p:nvSpPr>
        <p:spPr>
          <a:xfrm>
            <a:off x="9331708" y="3361480"/>
            <a:ext cx="1968648" cy="2893100"/>
          </a:xfrm>
          <a:prstGeom prst="rect">
            <a:avLst/>
          </a:prstGeom>
          <a:noFill/>
        </p:spPr>
        <p:txBody>
          <a:bodyPr wrap="square" rtlCol="0">
            <a:spAutoFit/>
          </a:bodyPr>
          <a:lstStyle/>
          <a:p>
            <a:r>
              <a:rPr lang="en-IN" sz="1400" b="1" dirty="0" smtClean="0">
                <a:solidFill>
                  <a:srgbClr val="FFC000"/>
                </a:solidFill>
                <a:latin typeface="Century Gothic" panose="020B0502020202020204" pitchFamily="34" charset="0"/>
              </a:rPr>
              <a:t>1. Promising High :</a:t>
            </a:r>
          </a:p>
          <a:p>
            <a:r>
              <a:rPr lang="en-IN" sz="1400" dirty="0" err="1">
                <a:solidFill>
                  <a:srgbClr val="FFC000"/>
                </a:solidFill>
                <a:latin typeface="Century Gothic" panose="020B0502020202020204" pitchFamily="34" charset="0"/>
              </a:rPr>
              <a:t>Piyush</a:t>
            </a:r>
            <a:r>
              <a:rPr lang="en-IN" sz="1400" dirty="0">
                <a:solidFill>
                  <a:srgbClr val="FFC000"/>
                </a:solidFill>
                <a:latin typeface="Century Gothic" panose="020B0502020202020204" pitchFamily="34" charset="0"/>
              </a:rPr>
              <a:t> </a:t>
            </a:r>
            <a:r>
              <a:rPr lang="en-IN" sz="1400" dirty="0" err="1">
                <a:solidFill>
                  <a:srgbClr val="FFC000"/>
                </a:solidFill>
                <a:latin typeface="Century Gothic" panose="020B0502020202020204" pitchFamily="34" charset="0"/>
              </a:rPr>
              <a:t>Goyal</a:t>
            </a:r>
            <a:endParaRPr lang="en-IN" sz="1400"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2. Promising Low:</a:t>
            </a:r>
          </a:p>
          <a:p>
            <a:r>
              <a:rPr lang="en-IN" sz="1400" dirty="0">
                <a:solidFill>
                  <a:srgbClr val="FFC000"/>
                </a:solidFill>
                <a:latin typeface="Century Gothic" panose="020B0502020202020204" pitchFamily="34" charset="0"/>
              </a:rPr>
              <a:t>P. </a:t>
            </a:r>
            <a:r>
              <a:rPr lang="en-IN" sz="1400" dirty="0" err="1">
                <a:solidFill>
                  <a:srgbClr val="FFC000"/>
                </a:solidFill>
                <a:latin typeface="Century Gothic" panose="020B0502020202020204" pitchFamily="34" charset="0"/>
              </a:rPr>
              <a:t>Chithambaram</a:t>
            </a:r>
            <a:r>
              <a:rPr lang="en-IN" sz="1400" dirty="0">
                <a:solidFill>
                  <a:srgbClr val="FFC000"/>
                </a:solidFill>
                <a:latin typeface="Century Gothic" panose="020B0502020202020204" pitchFamily="34" charset="0"/>
              </a:rPr>
              <a:t> </a:t>
            </a: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3. Best Performer</a:t>
            </a:r>
          </a:p>
          <a:p>
            <a:r>
              <a:rPr lang="en-IN" sz="1400" dirty="0" err="1">
                <a:solidFill>
                  <a:srgbClr val="FFC000"/>
                </a:solidFill>
                <a:latin typeface="Century Gothic" panose="020B0502020202020204" pitchFamily="34" charset="0"/>
              </a:rPr>
              <a:t>Arun</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Jaitley</a:t>
            </a:r>
            <a:endParaRPr lang="en-IN" sz="1400" b="1"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4. Worst Performer</a:t>
            </a:r>
          </a:p>
          <a:p>
            <a:r>
              <a:rPr lang="en-IN" sz="1400" dirty="0">
                <a:solidFill>
                  <a:srgbClr val="FFC000"/>
                </a:solidFill>
                <a:latin typeface="Century Gothic" panose="020B0502020202020204" pitchFamily="34" charset="0"/>
              </a:rPr>
              <a:t>P. </a:t>
            </a:r>
            <a:r>
              <a:rPr lang="en-IN" sz="1400" dirty="0" err="1">
                <a:solidFill>
                  <a:srgbClr val="FFC000"/>
                </a:solidFill>
                <a:latin typeface="Century Gothic" panose="020B0502020202020204" pitchFamily="34" charset="0"/>
              </a:rPr>
              <a:t>Chithambaram</a:t>
            </a:r>
            <a:r>
              <a:rPr lang="en-IN" sz="1400" dirty="0">
                <a:solidFill>
                  <a:srgbClr val="FFC000"/>
                </a:solidFill>
                <a:latin typeface="Century Gothic" panose="020B0502020202020204" pitchFamily="34" charset="0"/>
              </a:rPr>
              <a:t> </a:t>
            </a:r>
          </a:p>
          <a:p>
            <a:r>
              <a:rPr lang="en-IN" sz="1400" dirty="0">
                <a:solidFill>
                  <a:srgbClr val="FFC000"/>
                </a:solidFill>
                <a:latin typeface="Century Gothic" panose="020B0502020202020204" pitchFamily="34" charset="0"/>
              </a:rPr>
              <a:t>(2014)</a:t>
            </a:r>
            <a:endParaRPr lang="en-IN" sz="1400" b="1"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1265083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2. Observations from Custom Mapping-Correlation</a:t>
            </a:r>
          </a:p>
        </p:txBody>
      </p:sp>
      <p:pic>
        <p:nvPicPr>
          <p:cNvPr id="2050" name="Picture 2" descr="Worker Worker Indian Transparent &amp; PNG Clipart Free Download - YAW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814" y="1291079"/>
            <a:ext cx="1478351" cy="14783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3401451" y="1232133"/>
            <a:ext cx="1667993" cy="1567338"/>
          </a:xfrm>
          <a:prstGeom prst="rect">
            <a:avLst/>
          </a:prstGeom>
        </p:spPr>
      </p:pic>
      <p:pic>
        <p:nvPicPr>
          <p:cNvPr id="2054" name="Picture 6" descr="Indian Real Estate Finance And Housing Loan Or Buying Concept ..."/>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065"/>
          <a:stretch/>
        </p:blipFill>
        <p:spPr bwMode="auto">
          <a:xfrm>
            <a:off x="6521331" y="1614453"/>
            <a:ext cx="1520620" cy="9901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dian group of india cartoon | Free Vec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59230" y="1393715"/>
            <a:ext cx="1156792" cy="11567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32814" y="2769430"/>
            <a:ext cx="1589223" cy="369332"/>
          </a:xfrm>
          <a:prstGeom prst="rect">
            <a:avLst/>
          </a:prstGeom>
          <a:noFill/>
        </p:spPr>
        <p:txBody>
          <a:bodyPr wrap="square" rtlCol="0">
            <a:spAutoFit/>
          </a:bodyPr>
          <a:lstStyle/>
          <a:p>
            <a:pPr algn="ctr"/>
            <a:r>
              <a:rPr lang="en-IN" dirty="0" smtClean="0">
                <a:solidFill>
                  <a:srgbClr val="FFC000"/>
                </a:solidFill>
              </a:rPr>
              <a:t>Construction</a:t>
            </a:r>
            <a:endParaRPr lang="en-IN" dirty="0">
              <a:solidFill>
                <a:srgbClr val="FFC000"/>
              </a:solidFill>
            </a:endParaRPr>
          </a:p>
        </p:txBody>
      </p:sp>
      <p:sp>
        <p:nvSpPr>
          <p:cNvPr id="13" name="TextBox 12"/>
          <p:cNvSpPr txBox="1"/>
          <p:nvPr/>
        </p:nvSpPr>
        <p:spPr>
          <a:xfrm>
            <a:off x="2715065" y="2689353"/>
            <a:ext cx="3094892" cy="369332"/>
          </a:xfrm>
          <a:prstGeom prst="rect">
            <a:avLst/>
          </a:prstGeom>
          <a:noFill/>
        </p:spPr>
        <p:txBody>
          <a:bodyPr wrap="square" rtlCol="0">
            <a:spAutoFit/>
          </a:bodyPr>
          <a:lstStyle/>
          <a:p>
            <a:pPr algn="ctr"/>
            <a:r>
              <a:rPr lang="en-IN" dirty="0" smtClean="0">
                <a:solidFill>
                  <a:srgbClr val="FFC000"/>
                </a:solidFill>
              </a:rPr>
              <a:t>Transport, Hotel, Hospitality</a:t>
            </a:r>
            <a:endParaRPr lang="en-IN" dirty="0">
              <a:solidFill>
                <a:srgbClr val="FFC000"/>
              </a:solidFill>
            </a:endParaRPr>
          </a:p>
        </p:txBody>
      </p:sp>
      <p:sp>
        <p:nvSpPr>
          <p:cNvPr id="14" name="TextBox 13"/>
          <p:cNvSpPr txBox="1"/>
          <p:nvPr/>
        </p:nvSpPr>
        <p:spPr>
          <a:xfrm>
            <a:off x="6487029" y="2769430"/>
            <a:ext cx="1589223" cy="369332"/>
          </a:xfrm>
          <a:prstGeom prst="rect">
            <a:avLst/>
          </a:prstGeom>
          <a:noFill/>
        </p:spPr>
        <p:txBody>
          <a:bodyPr wrap="square" rtlCol="0">
            <a:spAutoFit/>
          </a:bodyPr>
          <a:lstStyle/>
          <a:p>
            <a:pPr algn="ctr"/>
            <a:r>
              <a:rPr lang="en-IN" dirty="0" smtClean="0">
                <a:solidFill>
                  <a:srgbClr val="FFC000"/>
                </a:solidFill>
              </a:rPr>
              <a:t>Real Estate</a:t>
            </a:r>
            <a:endParaRPr lang="en-IN" dirty="0">
              <a:solidFill>
                <a:srgbClr val="FFC000"/>
              </a:solidFill>
            </a:endParaRPr>
          </a:p>
        </p:txBody>
      </p:sp>
      <p:sp>
        <p:nvSpPr>
          <p:cNvPr id="15" name="TextBox 14"/>
          <p:cNvSpPr txBox="1"/>
          <p:nvPr/>
        </p:nvSpPr>
        <p:spPr>
          <a:xfrm>
            <a:off x="9537895" y="2717369"/>
            <a:ext cx="2208627" cy="369332"/>
          </a:xfrm>
          <a:prstGeom prst="rect">
            <a:avLst/>
          </a:prstGeom>
          <a:noFill/>
        </p:spPr>
        <p:txBody>
          <a:bodyPr wrap="square" rtlCol="0">
            <a:spAutoFit/>
          </a:bodyPr>
          <a:lstStyle/>
          <a:p>
            <a:pPr algn="ctr"/>
            <a:r>
              <a:rPr lang="en-IN" dirty="0" smtClean="0">
                <a:solidFill>
                  <a:srgbClr val="FFC000"/>
                </a:solidFill>
              </a:rPr>
              <a:t>Social, Community</a:t>
            </a:r>
            <a:endParaRPr lang="en-IN" dirty="0">
              <a:solidFill>
                <a:srgbClr val="FFC000"/>
              </a:solidFill>
            </a:endParaRPr>
          </a:p>
        </p:txBody>
      </p:sp>
      <p:sp>
        <p:nvSpPr>
          <p:cNvPr id="17" name="TextBox 16"/>
          <p:cNvSpPr txBox="1"/>
          <p:nvPr/>
        </p:nvSpPr>
        <p:spPr>
          <a:xfrm>
            <a:off x="532814" y="3389615"/>
            <a:ext cx="1968648" cy="2462213"/>
          </a:xfrm>
          <a:prstGeom prst="rect">
            <a:avLst/>
          </a:prstGeom>
          <a:noFill/>
        </p:spPr>
        <p:txBody>
          <a:bodyPr wrap="square" rtlCol="0">
            <a:spAutoFit/>
          </a:bodyPr>
          <a:lstStyle/>
          <a:p>
            <a:r>
              <a:rPr lang="en-IN" sz="1400" b="1" dirty="0" smtClean="0">
                <a:solidFill>
                  <a:srgbClr val="FFC000"/>
                </a:solidFill>
                <a:latin typeface="Century Gothic" panose="020B0502020202020204" pitchFamily="34" charset="0"/>
              </a:rPr>
              <a:t>1. Promising High :</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Mukharjee</a:t>
            </a:r>
            <a:endParaRPr lang="en-IN" sz="1400" dirty="0" smtClean="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2. Promising Low:</a:t>
            </a:r>
          </a:p>
          <a:p>
            <a:r>
              <a:rPr lang="en-IN" sz="1400" dirty="0" smtClean="0">
                <a:solidFill>
                  <a:srgbClr val="FFC000"/>
                </a:solidFill>
                <a:latin typeface="Century Gothic" panose="020B0502020202020204" pitchFamily="34" charset="0"/>
              </a:rPr>
              <a:t>P. </a:t>
            </a:r>
            <a:r>
              <a:rPr lang="en-IN" sz="1400" dirty="0" err="1" smtClean="0">
                <a:solidFill>
                  <a:srgbClr val="FFC000"/>
                </a:solidFill>
                <a:latin typeface="Century Gothic" panose="020B0502020202020204" pitchFamily="34" charset="0"/>
              </a:rPr>
              <a:t>Chithambaram</a:t>
            </a:r>
            <a:r>
              <a:rPr lang="en-IN" sz="1400" dirty="0" smtClean="0">
                <a:solidFill>
                  <a:srgbClr val="FFC000"/>
                </a:solidFill>
                <a:latin typeface="Century Gothic" panose="020B0502020202020204" pitchFamily="34" charset="0"/>
              </a:rPr>
              <a:t> </a:t>
            </a: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3. Best Performer</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a:solidFill>
                  <a:srgbClr val="FFC000"/>
                </a:solidFill>
                <a:latin typeface="Century Gothic" panose="020B0502020202020204" pitchFamily="34" charset="0"/>
              </a:rPr>
              <a:t>Mukharjee</a:t>
            </a:r>
            <a:endParaRPr lang="en-IN" sz="1400"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4. Worst Performer</a:t>
            </a:r>
          </a:p>
          <a:p>
            <a:r>
              <a:rPr lang="en-IN" sz="1400" dirty="0" smtClean="0">
                <a:solidFill>
                  <a:srgbClr val="FFC000"/>
                </a:solidFill>
                <a:latin typeface="Century Gothic" panose="020B0502020202020204" pitchFamily="34" charset="0"/>
              </a:rPr>
              <a:t>P. </a:t>
            </a:r>
            <a:r>
              <a:rPr lang="en-IN" sz="1400" dirty="0" err="1" smtClean="0">
                <a:solidFill>
                  <a:srgbClr val="FFC000"/>
                </a:solidFill>
                <a:latin typeface="Century Gothic" panose="020B0502020202020204" pitchFamily="34" charset="0"/>
              </a:rPr>
              <a:t>Chithambaram</a:t>
            </a:r>
            <a:r>
              <a:rPr lang="en-IN" sz="1400" dirty="0" smtClean="0">
                <a:solidFill>
                  <a:srgbClr val="FFC000"/>
                </a:solidFill>
                <a:latin typeface="Century Gothic" panose="020B0502020202020204" pitchFamily="34" charset="0"/>
              </a:rPr>
              <a:t> </a:t>
            </a:r>
            <a:endParaRPr lang="en-IN" sz="1400" dirty="0">
              <a:solidFill>
                <a:srgbClr val="FFC000"/>
              </a:solidFill>
              <a:latin typeface="Century Gothic" panose="020B0502020202020204" pitchFamily="34" charset="0"/>
            </a:endParaRPr>
          </a:p>
        </p:txBody>
      </p:sp>
      <p:sp>
        <p:nvSpPr>
          <p:cNvPr id="18" name="TextBox 17"/>
          <p:cNvSpPr txBox="1"/>
          <p:nvPr/>
        </p:nvSpPr>
        <p:spPr>
          <a:xfrm>
            <a:off x="3278187" y="3389615"/>
            <a:ext cx="1968648" cy="2462213"/>
          </a:xfrm>
          <a:prstGeom prst="rect">
            <a:avLst/>
          </a:prstGeom>
          <a:noFill/>
        </p:spPr>
        <p:txBody>
          <a:bodyPr wrap="square" rtlCol="0">
            <a:spAutoFit/>
          </a:bodyPr>
          <a:lstStyle/>
          <a:p>
            <a:r>
              <a:rPr lang="en-IN" sz="1400" b="1" dirty="0" smtClean="0">
                <a:solidFill>
                  <a:srgbClr val="FFC000"/>
                </a:solidFill>
                <a:latin typeface="Century Gothic" panose="020B0502020202020204" pitchFamily="34" charset="0"/>
              </a:rPr>
              <a:t>1. Promising High :</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a:solidFill>
                  <a:srgbClr val="FFC000"/>
                </a:solidFill>
                <a:latin typeface="Century Gothic" panose="020B0502020202020204" pitchFamily="34" charset="0"/>
              </a:rPr>
              <a:t>Mukharjee</a:t>
            </a:r>
            <a:endParaRPr lang="en-IN" sz="1400"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2. Promising Low:</a:t>
            </a:r>
          </a:p>
          <a:p>
            <a:r>
              <a:rPr lang="en-IN" sz="1400" dirty="0" err="1" smtClean="0">
                <a:solidFill>
                  <a:srgbClr val="FFC000"/>
                </a:solidFill>
                <a:latin typeface="Century Gothic" panose="020B0502020202020204" pitchFamily="34" charset="0"/>
              </a:rPr>
              <a:t>Arun</a:t>
            </a:r>
            <a:r>
              <a:rPr lang="en-IN" sz="1400" dirty="0" smtClean="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Jaitley</a:t>
            </a:r>
            <a:r>
              <a:rPr lang="en-IN" sz="1400" dirty="0" smtClean="0">
                <a:solidFill>
                  <a:srgbClr val="FFC000"/>
                </a:solidFill>
                <a:latin typeface="Century Gothic" panose="020B0502020202020204" pitchFamily="34" charset="0"/>
              </a:rPr>
              <a:t> </a:t>
            </a: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3. Best Performer</a:t>
            </a:r>
          </a:p>
          <a:p>
            <a:r>
              <a:rPr lang="en-IN" sz="1400" dirty="0" err="1">
                <a:solidFill>
                  <a:srgbClr val="FFC000"/>
                </a:solidFill>
                <a:latin typeface="Century Gothic" panose="020B0502020202020204" pitchFamily="34" charset="0"/>
              </a:rPr>
              <a:t>Arun</a:t>
            </a:r>
            <a:r>
              <a:rPr lang="en-IN" sz="1400" dirty="0">
                <a:solidFill>
                  <a:srgbClr val="FFC000"/>
                </a:solidFill>
                <a:latin typeface="Century Gothic" panose="020B0502020202020204" pitchFamily="34" charset="0"/>
              </a:rPr>
              <a:t> </a:t>
            </a:r>
            <a:r>
              <a:rPr lang="en-IN" sz="1400" dirty="0" err="1">
                <a:solidFill>
                  <a:srgbClr val="FFC000"/>
                </a:solidFill>
                <a:latin typeface="Century Gothic" panose="020B0502020202020204" pitchFamily="34" charset="0"/>
              </a:rPr>
              <a:t>Jaitley</a:t>
            </a:r>
            <a:r>
              <a:rPr lang="en-IN" sz="1400" dirty="0">
                <a:solidFill>
                  <a:srgbClr val="FFC000"/>
                </a:solidFill>
                <a:latin typeface="Century Gothic" panose="020B0502020202020204" pitchFamily="34" charset="0"/>
              </a:rPr>
              <a:t> </a:t>
            </a: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4. Worst Performer</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Mukharjee</a:t>
            </a:r>
            <a:endParaRPr lang="en-IN" sz="1400" dirty="0">
              <a:solidFill>
                <a:srgbClr val="FFC000"/>
              </a:solidFill>
              <a:latin typeface="Century Gothic" panose="020B0502020202020204" pitchFamily="34" charset="0"/>
            </a:endParaRPr>
          </a:p>
        </p:txBody>
      </p:sp>
      <p:sp>
        <p:nvSpPr>
          <p:cNvPr id="19" name="TextBox 18"/>
          <p:cNvSpPr txBox="1"/>
          <p:nvPr/>
        </p:nvSpPr>
        <p:spPr>
          <a:xfrm>
            <a:off x="6487029" y="3402984"/>
            <a:ext cx="1968648" cy="2462213"/>
          </a:xfrm>
          <a:prstGeom prst="rect">
            <a:avLst/>
          </a:prstGeom>
          <a:noFill/>
        </p:spPr>
        <p:txBody>
          <a:bodyPr wrap="square" rtlCol="0">
            <a:spAutoFit/>
          </a:bodyPr>
          <a:lstStyle/>
          <a:p>
            <a:r>
              <a:rPr lang="en-IN" sz="1400" b="1" dirty="0" smtClean="0">
                <a:solidFill>
                  <a:srgbClr val="FFC000"/>
                </a:solidFill>
                <a:latin typeface="Century Gothic" panose="020B0502020202020204" pitchFamily="34" charset="0"/>
              </a:rPr>
              <a:t>1. Promising High :</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a:solidFill>
                  <a:srgbClr val="FFC000"/>
                </a:solidFill>
                <a:latin typeface="Century Gothic" panose="020B0502020202020204" pitchFamily="34" charset="0"/>
              </a:rPr>
              <a:t>Mukharjee</a:t>
            </a:r>
            <a:endParaRPr lang="en-IN" sz="1400"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2. Promising Low:</a:t>
            </a:r>
          </a:p>
          <a:p>
            <a:r>
              <a:rPr lang="en-IN" sz="1400" dirty="0" err="1" smtClean="0">
                <a:solidFill>
                  <a:srgbClr val="FFC000"/>
                </a:solidFill>
                <a:latin typeface="Century Gothic" panose="020B0502020202020204" pitchFamily="34" charset="0"/>
              </a:rPr>
              <a:t>Arun</a:t>
            </a:r>
            <a:r>
              <a:rPr lang="en-IN" sz="1400" dirty="0" smtClean="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Jaitley</a:t>
            </a:r>
            <a:r>
              <a:rPr lang="en-IN" sz="1400" dirty="0" smtClean="0">
                <a:solidFill>
                  <a:srgbClr val="FFC000"/>
                </a:solidFill>
                <a:latin typeface="Century Gothic" panose="020B0502020202020204" pitchFamily="34" charset="0"/>
              </a:rPr>
              <a:t> </a:t>
            </a: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3. Best Performer</a:t>
            </a:r>
          </a:p>
          <a:p>
            <a:r>
              <a:rPr lang="en-IN" sz="1400" dirty="0" err="1">
                <a:solidFill>
                  <a:srgbClr val="FFC000"/>
                </a:solidFill>
                <a:latin typeface="Century Gothic" panose="020B0502020202020204" pitchFamily="34" charset="0"/>
              </a:rPr>
              <a:t>Arun</a:t>
            </a:r>
            <a:r>
              <a:rPr lang="en-IN" sz="1400" dirty="0">
                <a:solidFill>
                  <a:srgbClr val="FFC000"/>
                </a:solidFill>
                <a:latin typeface="Century Gothic" panose="020B0502020202020204" pitchFamily="34" charset="0"/>
              </a:rPr>
              <a:t> </a:t>
            </a:r>
            <a:r>
              <a:rPr lang="en-IN" sz="1400" dirty="0" err="1">
                <a:solidFill>
                  <a:srgbClr val="FFC000"/>
                </a:solidFill>
                <a:latin typeface="Century Gothic" panose="020B0502020202020204" pitchFamily="34" charset="0"/>
              </a:rPr>
              <a:t>Jaitley</a:t>
            </a:r>
            <a:r>
              <a:rPr lang="en-IN" sz="1400" dirty="0">
                <a:solidFill>
                  <a:srgbClr val="FFC000"/>
                </a:solidFill>
                <a:latin typeface="Century Gothic" panose="020B0502020202020204" pitchFamily="34" charset="0"/>
              </a:rPr>
              <a:t> </a:t>
            </a: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4. Worst Performer</a:t>
            </a:r>
          </a:p>
          <a:p>
            <a:r>
              <a:rPr lang="en-IN" sz="1400" dirty="0">
                <a:solidFill>
                  <a:srgbClr val="FFC000"/>
                </a:solidFill>
                <a:latin typeface="Century Gothic" panose="020B0502020202020204" pitchFamily="34" charset="0"/>
              </a:rPr>
              <a:t>P. </a:t>
            </a:r>
            <a:r>
              <a:rPr lang="en-IN" sz="1400" dirty="0" err="1">
                <a:solidFill>
                  <a:srgbClr val="FFC000"/>
                </a:solidFill>
                <a:latin typeface="Century Gothic" panose="020B0502020202020204" pitchFamily="34" charset="0"/>
              </a:rPr>
              <a:t>Chithambaram</a:t>
            </a:r>
            <a:r>
              <a:rPr lang="en-IN" sz="1400" dirty="0">
                <a:solidFill>
                  <a:srgbClr val="FFC000"/>
                </a:solidFill>
                <a:latin typeface="Century Gothic" panose="020B0502020202020204" pitchFamily="34" charset="0"/>
              </a:rPr>
              <a:t> </a:t>
            </a:r>
          </a:p>
        </p:txBody>
      </p:sp>
      <p:sp>
        <p:nvSpPr>
          <p:cNvPr id="20" name="TextBox 19"/>
          <p:cNvSpPr txBox="1"/>
          <p:nvPr/>
        </p:nvSpPr>
        <p:spPr>
          <a:xfrm>
            <a:off x="9695871" y="3389615"/>
            <a:ext cx="2076199" cy="2893100"/>
          </a:xfrm>
          <a:prstGeom prst="rect">
            <a:avLst/>
          </a:prstGeom>
          <a:noFill/>
        </p:spPr>
        <p:txBody>
          <a:bodyPr wrap="square" rtlCol="0">
            <a:spAutoFit/>
          </a:bodyPr>
          <a:lstStyle/>
          <a:p>
            <a:r>
              <a:rPr lang="en-IN" sz="1400" b="1" dirty="0" smtClean="0">
                <a:solidFill>
                  <a:srgbClr val="FFC000"/>
                </a:solidFill>
                <a:latin typeface="Century Gothic" panose="020B0502020202020204" pitchFamily="34" charset="0"/>
              </a:rPr>
              <a:t>1. Promising High :</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Mukharjee</a:t>
            </a:r>
            <a:r>
              <a:rPr lang="en-IN" sz="1400" dirty="0" smtClean="0">
                <a:solidFill>
                  <a:srgbClr val="FFC000"/>
                </a:solidFill>
                <a:latin typeface="Century Gothic" panose="020B0502020202020204" pitchFamily="34" charset="0"/>
              </a:rPr>
              <a:t>(2010)</a:t>
            </a:r>
            <a:endParaRPr lang="en-IN" sz="1400"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2. Promising Low:</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Mukharjee</a:t>
            </a:r>
            <a:r>
              <a:rPr lang="en-IN" sz="1400" dirty="0" smtClean="0">
                <a:solidFill>
                  <a:srgbClr val="FFC000"/>
                </a:solidFill>
                <a:latin typeface="Century Gothic" panose="020B0502020202020204" pitchFamily="34" charset="0"/>
              </a:rPr>
              <a:t>(2011)</a:t>
            </a:r>
            <a:endParaRPr lang="en-IN" sz="1400" dirty="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3. Best Performer</a:t>
            </a:r>
          </a:p>
          <a:p>
            <a:r>
              <a:rPr lang="en-IN" sz="1400" dirty="0" err="1">
                <a:solidFill>
                  <a:srgbClr val="FFC000"/>
                </a:solidFill>
                <a:latin typeface="Century Gothic" panose="020B0502020202020204" pitchFamily="34" charset="0"/>
              </a:rPr>
              <a:t>Pranab</a:t>
            </a:r>
            <a:r>
              <a:rPr lang="en-IN" sz="1400" dirty="0">
                <a:solidFill>
                  <a:srgbClr val="FFC000"/>
                </a:solidFill>
                <a:latin typeface="Century Gothic" panose="020B0502020202020204" pitchFamily="34" charset="0"/>
              </a:rPr>
              <a:t> </a:t>
            </a:r>
            <a:r>
              <a:rPr lang="en-IN" sz="1400" dirty="0" err="1" smtClean="0">
                <a:solidFill>
                  <a:srgbClr val="FFC000"/>
                </a:solidFill>
                <a:latin typeface="Century Gothic" panose="020B0502020202020204" pitchFamily="34" charset="0"/>
              </a:rPr>
              <a:t>Mukharjee</a:t>
            </a:r>
            <a:endParaRPr lang="en-IN" sz="1400" dirty="0" smtClean="0">
              <a:solidFill>
                <a:srgbClr val="FFC000"/>
              </a:solidFill>
              <a:latin typeface="Century Gothic" panose="020B0502020202020204" pitchFamily="34" charset="0"/>
            </a:endParaRPr>
          </a:p>
          <a:p>
            <a:endParaRPr lang="en-IN" sz="1400" b="1" dirty="0" smtClean="0">
              <a:solidFill>
                <a:srgbClr val="FFC000"/>
              </a:solidFill>
              <a:latin typeface="Century Gothic" panose="020B0502020202020204" pitchFamily="34" charset="0"/>
            </a:endParaRPr>
          </a:p>
          <a:p>
            <a:r>
              <a:rPr lang="en-IN" sz="1400" b="1" dirty="0" smtClean="0">
                <a:solidFill>
                  <a:srgbClr val="FFC000"/>
                </a:solidFill>
                <a:latin typeface="Century Gothic" panose="020B0502020202020204" pitchFamily="34" charset="0"/>
              </a:rPr>
              <a:t>4. Worst Performer</a:t>
            </a:r>
          </a:p>
          <a:p>
            <a:r>
              <a:rPr lang="en-IN" sz="1400" dirty="0" err="1">
                <a:solidFill>
                  <a:srgbClr val="FFC000"/>
                </a:solidFill>
                <a:latin typeface="Century Gothic" panose="020B0502020202020204" pitchFamily="34" charset="0"/>
              </a:rPr>
              <a:t>Arun</a:t>
            </a:r>
            <a:r>
              <a:rPr lang="en-IN" sz="1400" dirty="0">
                <a:solidFill>
                  <a:srgbClr val="FFC000"/>
                </a:solidFill>
                <a:latin typeface="Century Gothic" panose="020B0502020202020204" pitchFamily="34" charset="0"/>
              </a:rPr>
              <a:t> </a:t>
            </a:r>
            <a:r>
              <a:rPr lang="en-IN" sz="1400" dirty="0" err="1">
                <a:solidFill>
                  <a:srgbClr val="FFC000"/>
                </a:solidFill>
                <a:latin typeface="Century Gothic" panose="020B0502020202020204" pitchFamily="34" charset="0"/>
              </a:rPr>
              <a:t>Jaitley</a:t>
            </a:r>
            <a:r>
              <a:rPr lang="en-IN" sz="1400" dirty="0">
                <a:solidFill>
                  <a:srgbClr val="FFC000"/>
                </a:solidFill>
                <a:latin typeface="Century Gothic" panose="020B0502020202020204" pitchFamily="34" charset="0"/>
              </a:rPr>
              <a:t> </a:t>
            </a:r>
          </a:p>
        </p:txBody>
      </p:sp>
    </p:spTree>
    <p:extLst>
      <p:ext uri="{BB962C8B-B14F-4D97-AF65-F5344CB8AC3E}">
        <p14:creationId xmlns:p14="http://schemas.microsoft.com/office/powerpoint/2010/main" val="4284890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5935393" y="4388188"/>
            <a:ext cx="5416062" cy="2307101"/>
          </a:xfrm>
          <a:prstGeom prst="round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32"/>
          <p:cNvSpPr/>
          <p:nvPr/>
        </p:nvSpPr>
        <p:spPr>
          <a:xfrm>
            <a:off x="5935393" y="1885071"/>
            <a:ext cx="5416062" cy="2307101"/>
          </a:xfrm>
          <a:prstGeom prst="roundRect">
            <a:avLst/>
          </a:prstGeom>
          <a:solidFill>
            <a:srgbClr val="FFC000">
              <a:alpha val="3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Classification – </a:t>
            </a:r>
            <a:r>
              <a:rPr lang="en-US" sz="2400" dirty="0" smtClean="0">
                <a:solidFill>
                  <a:srgbClr val="FFC000"/>
                </a:solidFill>
                <a:latin typeface="Century Gothic" panose="020B0502020202020204" pitchFamily="34" charset="0"/>
              </a:rPr>
              <a:t>Traditional Algorithms</a:t>
            </a:r>
            <a:r>
              <a:rPr lang="en-US" sz="2400" b="1" dirty="0" smtClean="0">
                <a:solidFill>
                  <a:srgbClr val="FFC000"/>
                </a:solidFill>
                <a:latin typeface="Century Gothic" panose="020B0502020202020204" pitchFamily="34" charset="0"/>
              </a:rPr>
              <a:t> </a:t>
            </a:r>
          </a:p>
        </p:txBody>
      </p:sp>
      <p:sp>
        <p:nvSpPr>
          <p:cNvPr id="2" name="TextBox 1"/>
          <p:cNvSpPr txBox="1"/>
          <p:nvPr/>
        </p:nvSpPr>
        <p:spPr>
          <a:xfrm>
            <a:off x="240322" y="1223889"/>
            <a:ext cx="11773488" cy="338554"/>
          </a:xfrm>
          <a:prstGeom prst="rect">
            <a:avLst/>
          </a:prstGeom>
          <a:noFill/>
        </p:spPr>
        <p:txBody>
          <a:bodyPr wrap="square" rtlCol="0">
            <a:spAutoFit/>
          </a:bodyPr>
          <a:lstStyle/>
          <a:p>
            <a:r>
              <a:rPr lang="en-IN" sz="1600" i="1" dirty="0" smtClean="0">
                <a:latin typeface="Century Gothic" panose="020B0502020202020204" pitchFamily="34" charset="0"/>
              </a:rPr>
              <a:t>Building a Model that classifies recent 2020 Budget Speech</a:t>
            </a:r>
            <a:endParaRPr lang="en-IN" sz="1600" i="1" dirty="0">
              <a:latin typeface="Century Gothic" panose="020B0502020202020204" pitchFamily="34" charset="0"/>
            </a:endParaRPr>
          </a:p>
        </p:txBody>
      </p:sp>
      <p:sp>
        <p:nvSpPr>
          <p:cNvPr id="28" name="TextBox 27"/>
          <p:cNvSpPr txBox="1"/>
          <p:nvPr/>
        </p:nvSpPr>
        <p:spPr>
          <a:xfrm>
            <a:off x="479472" y="1885071"/>
            <a:ext cx="5176911" cy="2646878"/>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1. Naïve Bayes</a:t>
            </a:r>
            <a:endParaRPr lang="en-IN" dirty="0" smtClean="0">
              <a:latin typeface="Century Gothic" panose="020B0502020202020204" pitchFamily="34" charset="0"/>
            </a:endParaRPr>
          </a:p>
          <a:p>
            <a:endParaRPr lang="en-IN" b="1" dirty="0" smtClean="0">
              <a:latin typeface="Century Gothic" panose="020B0502020202020204" pitchFamily="34" charset="0"/>
            </a:endParaRPr>
          </a:p>
          <a:p>
            <a:r>
              <a:rPr lang="en-IN" sz="1400" dirty="0">
                <a:latin typeface="Century Gothic" panose="020B0502020202020204" pitchFamily="34" charset="0"/>
              </a:rPr>
              <a:t>Model Accuracy on Training : </a:t>
            </a:r>
            <a:r>
              <a:rPr lang="en-IN" sz="1400" b="1" dirty="0">
                <a:latin typeface="Century Gothic" panose="020B0502020202020204" pitchFamily="34" charset="0"/>
              </a:rPr>
              <a:t>0.841</a:t>
            </a:r>
          </a:p>
          <a:p>
            <a:r>
              <a:rPr lang="en-IN" sz="1400" dirty="0">
                <a:latin typeface="Century Gothic" panose="020B0502020202020204" pitchFamily="34" charset="0"/>
              </a:rPr>
              <a:t>Model F1 Score on Training : </a:t>
            </a:r>
            <a:r>
              <a:rPr lang="en-IN" sz="1400" b="1" dirty="0">
                <a:latin typeface="Century Gothic" panose="020B0502020202020204" pitchFamily="34" charset="0"/>
              </a:rPr>
              <a:t>0.836</a:t>
            </a:r>
          </a:p>
          <a:p>
            <a:r>
              <a:rPr lang="en-IN" sz="1400" dirty="0">
                <a:latin typeface="Century Gothic" panose="020B0502020202020204" pitchFamily="34" charset="0"/>
              </a:rPr>
              <a:t>Model </a:t>
            </a:r>
            <a:r>
              <a:rPr lang="en-IN" sz="1400" dirty="0" smtClean="0">
                <a:latin typeface="Century Gothic" panose="020B0502020202020204" pitchFamily="34" charset="0"/>
              </a:rPr>
              <a:t>F0.5 </a:t>
            </a:r>
            <a:r>
              <a:rPr lang="en-IN" sz="1400" dirty="0">
                <a:latin typeface="Century Gothic" panose="020B0502020202020204" pitchFamily="34" charset="0"/>
              </a:rPr>
              <a:t>Score on Training: </a:t>
            </a:r>
            <a:r>
              <a:rPr lang="en-IN" sz="1400" b="1" dirty="0">
                <a:latin typeface="Century Gothic" panose="020B0502020202020204" pitchFamily="34" charset="0"/>
              </a:rPr>
              <a:t>0.837</a:t>
            </a:r>
          </a:p>
          <a:p>
            <a:endParaRPr lang="en-IN" sz="1400" dirty="0">
              <a:latin typeface="Century Gothic" panose="020B0502020202020204" pitchFamily="34" charset="0"/>
            </a:endParaRPr>
          </a:p>
          <a:p>
            <a:r>
              <a:rPr lang="en-IN" sz="1400" dirty="0">
                <a:latin typeface="Century Gothic" panose="020B0502020202020204" pitchFamily="34" charset="0"/>
              </a:rPr>
              <a:t>Model Accuracy on Test : </a:t>
            </a:r>
            <a:r>
              <a:rPr lang="en-IN" sz="1400" b="1" dirty="0">
                <a:latin typeface="Century Gothic" panose="020B0502020202020204" pitchFamily="34" charset="0"/>
              </a:rPr>
              <a:t>0.768</a:t>
            </a:r>
          </a:p>
          <a:p>
            <a:r>
              <a:rPr lang="en-IN" sz="1400" dirty="0">
                <a:latin typeface="Century Gothic" panose="020B0502020202020204" pitchFamily="34" charset="0"/>
              </a:rPr>
              <a:t>Model F1 Score on Test </a:t>
            </a:r>
            <a:r>
              <a:rPr lang="en-IN" sz="1400" dirty="0" smtClean="0">
                <a:latin typeface="Century Gothic" panose="020B0502020202020204" pitchFamily="34" charset="0"/>
              </a:rPr>
              <a:t>: </a:t>
            </a:r>
            <a:r>
              <a:rPr lang="en-IN" sz="1400" b="1" dirty="0" smtClean="0">
                <a:latin typeface="Century Gothic" panose="020B0502020202020204" pitchFamily="34" charset="0"/>
              </a:rPr>
              <a:t>0.781</a:t>
            </a:r>
            <a:endParaRPr lang="en-IN" sz="1400" b="1" dirty="0">
              <a:latin typeface="Century Gothic" panose="020B0502020202020204" pitchFamily="34" charset="0"/>
            </a:endParaRPr>
          </a:p>
          <a:p>
            <a:r>
              <a:rPr lang="en-IN" sz="1400" dirty="0">
                <a:latin typeface="Century Gothic" panose="020B0502020202020204" pitchFamily="34" charset="0"/>
              </a:rPr>
              <a:t>Model </a:t>
            </a:r>
            <a:r>
              <a:rPr lang="en-IN" sz="1400" dirty="0" smtClean="0">
                <a:latin typeface="Century Gothic" panose="020B0502020202020204" pitchFamily="34" charset="0"/>
              </a:rPr>
              <a:t>F0.5 </a:t>
            </a:r>
            <a:r>
              <a:rPr lang="en-IN" sz="1400" dirty="0">
                <a:latin typeface="Century Gothic" panose="020B0502020202020204" pitchFamily="34" charset="0"/>
              </a:rPr>
              <a:t>Score on Test : </a:t>
            </a:r>
            <a:r>
              <a:rPr lang="en-IN" sz="1400" b="1" dirty="0" smtClean="0">
                <a:latin typeface="Century Gothic" panose="020B0502020202020204" pitchFamily="34" charset="0"/>
              </a:rPr>
              <a:t>0.795</a:t>
            </a:r>
            <a:endParaRPr lang="en-IN" sz="1400" b="1" dirty="0">
              <a:latin typeface="Century Gothic" panose="020B0502020202020204" pitchFamily="34" charset="0"/>
            </a:endParaRPr>
          </a:p>
          <a:p>
            <a:endParaRPr lang="en-IN" sz="1400" dirty="0">
              <a:latin typeface="Century Gothic" panose="020B0502020202020204" pitchFamily="34" charset="0"/>
            </a:endParaRPr>
          </a:p>
          <a:p>
            <a:r>
              <a:rPr lang="en-IN" b="1" dirty="0" smtClean="0">
                <a:latin typeface="Century Gothic" panose="020B0502020202020204" pitchFamily="34" charset="0"/>
              </a:rPr>
              <a:t> </a:t>
            </a:r>
          </a:p>
        </p:txBody>
      </p:sp>
      <p:sp>
        <p:nvSpPr>
          <p:cNvPr id="29" name="Rounded Rectangle 28"/>
          <p:cNvSpPr/>
          <p:nvPr/>
        </p:nvSpPr>
        <p:spPr>
          <a:xfrm>
            <a:off x="240322" y="1885071"/>
            <a:ext cx="5416062" cy="2307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6277414" y="1872080"/>
            <a:ext cx="5202994" cy="2369880"/>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2. Random Forest</a:t>
            </a:r>
            <a:endParaRPr lang="en-IN" dirty="0" smtClean="0">
              <a:latin typeface="Century Gothic" panose="020B0502020202020204" pitchFamily="34" charset="0"/>
            </a:endParaRPr>
          </a:p>
          <a:p>
            <a:endParaRPr lang="en-IN" b="1" dirty="0" smtClean="0">
              <a:latin typeface="Century Gothic" panose="020B0502020202020204" pitchFamily="34" charset="0"/>
            </a:endParaRPr>
          </a:p>
          <a:p>
            <a:r>
              <a:rPr lang="en-IN" sz="1400" dirty="0">
                <a:latin typeface="Century Gothic" panose="020B0502020202020204" pitchFamily="34" charset="0"/>
              </a:rPr>
              <a:t>Model Accuracy on Training </a:t>
            </a:r>
            <a:r>
              <a:rPr lang="en-IN" sz="1400" dirty="0" smtClean="0">
                <a:latin typeface="Century Gothic" panose="020B0502020202020204" pitchFamily="34" charset="0"/>
              </a:rPr>
              <a:t>: </a:t>
            </a:r>
            <a:r>
              <a:rPr lang="en-IN" sz="1400" b="1" dirty="0" smtClean="0">
                <a:latin typeface="Century Gothic" panose="020B0502020202020204" pitchFamily="34" charset="0"/>
              </a:rPr>
              <a:t>0.934</a:t>
            </a:r>
            <a:endParaRPr lang="en-IN" sz="1400" b="1" dirty="0">
              <a:latin typeface="Century Gothic" panose="020B0502020202020204" pitchFamily="34" charset="0"/>
            </a:endParaRPr>
          </a:p>
          <a:p>
            <a:r>
              <a:rPr lang="en-IN" sz="1400" dirty="0">
                <a:latin typeface="Century Gothic" panose="020B0502020202020204" pitchFamily="34" charset="0"/>
              </a:rPr>
              <a:t>Model F1 Score on Training : </a:t>
            </a:r>
            <a:r>
              <a:rPr lang="en-IN" sz="1400" b="1" dirty="0" smtClean="0">
                <a:latin typeface="Century Gothic" panose="020B0502020202020204" pitchFamily="34" charset="0"/>
              </a:rPr>
              <a:t>0.9321</a:t>
            </a:r>
            <a:endParaRPr lang="en-IN" sz="1400" b="1" dirty="0">
              <a:latin typeface="Century Gothic" panose="020B0502020202020204" pitchFamily="34" charset="0"/>
            </a:endParaRPr>
          </a:p>
          <a:p>
            <a:r>
              <a:rPr lang="en-IN" sz="1400" dirty="0">
                <a:latin typeface="Century Gothic" panose="020B0502020202020204" pitchFamily="34" charset="0"/>
              </a:rPr>
              <a:t>Model F0.5</a:t>
            </a:r>
            <a:r>
              <a:rPr lang="en-IN" sz="1400" dirty="0" smtClean="0">
                <a:latin typeface="Century Gothic" panose="020B0502020202020204" pitchFamily="34" charset="0"/>
              </a:rPr>
              <a:t> </a:t>
            </a:r>
            <a:r>
              <a:rPr lang="en-IN" sz="1400" dirty="0">
                <a:latin typeface="Century Gothic" panose="020B0502020202020204" pitchFamily="34" charset="0"/>
              </a:rPr>
              <a:t>Score on Training: </a:t>
            </a:r>
            <a:r>
              <a:rPr lang="en-IN" sz="1400" b="1" dirty="0" smtClean="0">
                <a:latin typeface="Century Gothic" panose="020B0502020202020204" pitchFamily="34" charset="0"/>
              </a:rPr>
              <a:t>0.9329</a:t>
            </a:r>
          </a:p>
          <a:p>
            <a:endParaRPr lang="en-IN" sz="1400" b="1" dirty="0">
              <a:latin typeface="Century Gothic" panose="020B0502020202020204" pitchFamily="34" charset="0"/>
            </a:endParaRPr>
          </a:p>
          <a:p>
            <a:r>
              <a:rPr lang="en-IN" sz="1400" dirty="0">
                <a:latin typeface="Century Gothic" panose="020B0502020202020204" pitchFamily="34" charset="0"/>
              </a:rPr>
              <a:t>Model Accuracy on Training : </a:t>
            </a:r>
            <a:r>
              <a:rPr lang="en-IN" sz="1400" b="1" dirty="0"/>
              <a:t>0.904</a:t>
            </a:r>
            <a:endParaRPr lang="en-IN" sz="1400" b="1" dirty="0">
              <a:latin typeface="Century Gothic" panose="020B0502020202020204" pitchFamily="34" charset="0"/>
            </a:endParaRPr>
          </a:p>
          <a:p>
            <a:r>
              <a:rPr lang="en-IN" sz="1400" dirty="0">
                <a:latin typeface="Century Gothic" panose="020B0502020202020204" pitchFamily="34" charset="0"/>
              </a:rPr>
              <a:t>Model F1 Score on Training : </a:t>
            </a:r>
            <a:r>
              <a:rPr lang="en-IN" sz="1400" b="1" dirty="0" smtClean="0"/>
              <a:t>0.907</a:t>
            </a:r>
          </a:p>
          <a:p>
            <a:r>
              <a:rPr lang="en-IN" sz="1400" dirty="0" smtClean="0">
                <a:latin typeface="Century Gothic" panose="020B0502020202020204" pitchFamily="34" charset="0"/>
              </a:rPr>
              <a:t>Model F0.5 </a:t>
            </a:r>
            <a:r>
              <a:rPr lang="en-IN" sz="1400" dirty="0">
                <a:latin typeface="Century Gothic" panose="020B0502020202020204" pitchFamily="34" charset="0"/>
              </a:rPr>
              <a:t>Score on Training: </a:t>
            </a:r>
            <a:r>
              <a:rPr lang="en-IN" sz="1400" b="1" dirty="0"/>
              <a:t>0.913</a:t>
            </a:r>
            <a:endParaRPr lang="en-IN" sz="1400" b="1" dirty="0">
              <a:latin typeface="Century Gothic" panose="020B0502020202020204" pitchFamily="34" charset="0"/>
            </a:endParaRPr>
          </a:p>
          <a:p>
            <a:r>
              <a:rPr lang="en-IN" sz="1400" b="1" dirty="0" smtClean="0">
                <a:latin typeface="Century Gothic" panose="020B0502020202020204" pitchFamily="34" charset="0"/>
              </a:rPr>
              <a:t> </a:t>
            </a:r>
          </a:p>
        </p:txBody>
      </p:sp>
      <p:sp>
        <p:nvSpPr>
          <p:cNvPr id="36" name="TextBox 35"/>
          <p:cNvSpPr txBox="1"/>
          <p:nvPr/>
        </p:nvSpPr>
        <p:spPr>
          <a:xfrm>
            <a:off x="479472" y="4388188"/>
            <a:ext cx="5176911" cy="2585323"/>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3. </a:t>
            </a:r>
            <a:r>
              <a:rPr lang="en-IN" b="1" dirty="0" err="1" smtClean="0">
                <a:solidFill>
                  <a:srgbClr val="FFC000"/>
                </a:solidFill>
                <a:latin typeface="Century Gothic" panose="020B0502020202020204" pitchFamily="34" charset="0"/>
              </a:rPr>
              <a:t>XGBoost</a:t>
            </a:r>
            <a:endParaRPr lang="en-IN" dirty="0" smtClean="0">
              <a:latin typeface="Century Gothic" panose="020B0502020202020204" pitchFamily="34" charset="0"/>
            </a:endParaRPr>
          </a:p>
          <a:p>
            <a:endParaRPr lang="en-IN" sz="1400" b="1" dirty="0" smtClean="0">
              <a:latin typeface="Century Gothic" panose="020B0502020202020204" pitchFamily="34" charset="0"/>
            </a:endParaRPr>
          </a:p>
          <a:p>
            <a:r>
              <a:rPr lang="en-IN" sz="1400" dirty="0">
                <a:latin typeface="Century Gothic" panose="020B0502020202020204" pitchFamily="34" charset="0"/>
              </a:rPr>
              <a:t>Model Accuracy on Training : </a:t>
            </a:r>
            <a:r>
              <a:rPr lang="en-IN" sz="1400" b="1" dirty="0"/>
              <a:t>0.851</a:t>
            </a:r>
            <a:endParaRPr lang="en-IN" sz="1400" b="1" dirty="0">
              <a:latin typeface="Century Gothic" panose="020B0502020202020204" pitchFamily="34" charset="0"/>
            </a:endParaRPr>
          </a:p>
          <a:p>
            <a:r>
              <a:rPr lang="en-IN" sz="1400" dirty="0">
                <a:latin typeface="Century Gothic" panose="020B0502020202020204" pitchFamily="34" charset="0"/>
              </a:rPr>
              <a:t>Model F1 Score on Training </a:t>
            </a:r>
            <a:r>
              <a:rPr lang="en-IN" sz="1400" dirty="0" smtClean="0">
                <a:latin typeface="Century Gothic" panose="020B0502020202020204" pitchFamily="34" charset="0"/>
              </a:rPr>
              <a:t>: </a:t>
            </a:r>
            <a:r>
              <a:rPr lang="en-IN" sz="1400" b="1" dirty="0" smtClean="0"/>
              <a:t>0.841</a:t>
            </a:r>
            <a:endParaRPr lang="en-IN" sz="1400" b="1" dirty="0">
              <a:latin typeface="Century Gothic" panose="020B0502020202020204" pitchFamily="34" charset="0"/>
            </a:endParaRPr>
          </a:p>
          <a:p>
            <a:r>
              <a:rPr lang="en-IN" sz="1400" dirty="0">
                <a:latin typeface="Century Gothic" panose="020B0502020202020204" pitchFamily="34" charset="0"/>
              </a:rPr>
              <a:t>Model F0.5</a:t>
            </a:r>
            <a:r>
              <a:rPr lang="en-IN" sz="1400" dirty="0" smtClean="0">
                <a:latin typeface="Century Gothic" panose="020B0502020202020204" pitchFamily="34" charset="0"/>
              </a:rPr>
              <a:t> </a:t>
            </a:r>
            <a:r>
              <a:rPr lang="en-IN" sz="1400" dirty="0">
                <a:latin typeface="Century Gothic" panose="020B0502020202020204" pitchFamily="34" charset="0"/>
              </a:rPr>
              <a:t>Score on Training: </a:t>
            </a:r>
            <a:r>
              <a:rPr lang="en-IN" sz="1400" b="1" dirty="0" smtClean="0"/>
              <a:t>0.850</a:t>
            </a:r>
            <a:endParaRPr lang="en-IN" sz="1400" b="1" dirty="0">
              <a:latin typeface="Century Gothic" panose="020B0502020202020204" pitchFamily="34" charset="0"/>
            </a:endParaRPr>
          </a:p>
          <a:p>
            <a:endParaRPr lang="en-IN" sz="1400" dirty="0">
              <a:latin typeface="Century Gothic" panose="020B0502020202020204" pitchFamily="34" charset="0"/>
            </a:endParaRPr>
          </a:p>
          <a:p>
            <a:r>
              <a:rPr lang="en-IN" sz="1400" dirty="0" smtClean="0">
                <a:latin typeface="Century Gothic" panose="020B0502020202020204" pitchFamily="34" charset="0"/>
              </a:rPr>
              <a:t>Model Accuracy on Test : </a:t>
            </a:r>
            <a:r>
              <a:rPr lang="en-IN" sz="1400" b="1" dirty="0"/>
              <a:t>0.782</a:t>
            </a:r>
            <a:endParaRPr lang="en-IN" sz="1400" b="1" dirty="0" smtClean="0">
              <a:latin typeface="Century Gothic" panose="020B0502020202020204" pitchFamily="34" charset="0"/>
            </a:endParaRPr>
          </a:p>
          <a:p>
            <a:r>
              <a:rPr lang="en-IN" sz="1400" dirty="0" smtClean="0">
                <a:latin typeface="Century Gothic" panose="020B0502020202020204" pitchFamily="34" charset="0"/>
              </a:rPr>
              <a:t>Model </a:t>
            </a:r>
            <a:r>
              <a:rPr lang="en-IN" sz="1400" dirty="0">
                <a:latin typeface="Century Gothic" panose="020B0502020202020204" pitchFamily="34" charset="0"/>
              </a:rPr>
              <a:t>F1 Score on Test </a:t>
            </a:r>
            <a:r>
              <a:rPr lang="en-IN" sz="1400" dirty="0" smtClean="0">
                <a:latin typeface="Century Gothic" panose="020B0502020202020204" pitchFamily="34" charset="0"/>
              </a:rPr>
              <a:t>: </a:t>
            </a:r>
            <a:r>
              <a:rPr lang="en-IN" sz="1400" b="1" dirty="0"/>
              <a:t>0.789</a:t>
            </a:r>
            <a:endParaRPr lang="en-IN" sz="1400" b="1" dirty="0">
              <a:latin typeface="Century Gothic" panose="020B0502020202020204" pitchFamily="34" charset="0"/>
            </a:endParaRPr>
          </a:p>
          <a:p>
            <a:r>
              <a:rPr lang="en-IN" sz="1400" dirty="0">
                <a:latin typeface="Century Gothic" panose="020B0502020202020204" pitchFamily="34" charset="0"/>
              </a:rPr>
              <a:t>Model F0.5</a:t>
            </a:r>
            <a:r>
              <a:rPr lang="en-IN" sz="1400" dirty="0" smtClean="0">
                <a:latin typeface="Century Gothic" panose="020B0502020202020204" pitchFamily="34" charset="0"/>
              </a:rPr>
              <a:t> </a:t>
            </a:r>
            <a:r>
              <a:rPr lang="en-IN" sz="1400" dirty="0">
                <a:latin typeface="Century Gothic" panose="020B0502020202020204" pitchFamily="34" charset="0"/>
              </a:rPr>
              <a:t>Score on Test : </a:t>
            </a:r>
            <a:r>
              <a:rPr lang="en-IN" sz="1400" b="1" dirty="0"/>
              <a:t>0.818</a:t>
            </a:r>
            <a:endParaRPr lang="en-IN" sz="1400" b="1" dirty="0">
              <a:latin typeface="Century Gothic" panose="020B0502020202020204" pitchFamily="34" charset="0"/>
            </a:endParaRPr>
          </a:p>
          <a:p>
            <a:endParaRPr lang="en-IN" sz="1400" dirty="0">
              <a:latin typeface="Century Gothic" panose="020B0502020202020204" pitchFamily="34" charset="0"/>
            </a:endParaRPr>
          </a:p>
          <a:p>
            <a:r>
              <a:rPr lang="en-IN" b="1" dirty="0" smtClean="0">
                <a:latin typeface="Century Gothic" panose="020B0502020202020204" pitchFamily="34" charset="0"/>
              </a:rPr>
              <a:t> </a:t>
            </a:r>
          </a:p>
        </p:txBody>
      </p:sp>
      <p:sp>
        <p:nvSpPr>
          <p:cNvPr id="37" name="Rounded Rectangle 36"/>
          <p:cNvSpPr/>
          <p:nvPr/>
        </p:nvSpPr>
        <p:spPr>
          <a:xfrm>
            <a:off x="240322" y="4388188"/>
            <a:ext cx="5416062" cy="2307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p:cNvSpPr txBox="1"/>
          <p:nvPr/>
        </p:nvSpPr>
        <p:spPr>
          <a:xfrm>
            <a:off x="6174544" y="4926185"/>
            <a:ext cx="5176911" cy="1231106"/>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3. LSTM</a:t>
            </a:r>
            <a:endParaRPr lang="en-IN" dirty="0" smtClean="0">
              <a:latin typeface="Century Gothic" panose="020B0502020202020204" pitchFamily="34" charset="0"/>
            </a:endParaRPr>
          </a:p>
          <a:p>
            <a:endParaRPr lang="en-IN" sz="1400" b="1" dirty="0" smtClean="0">
              <a:latin typeface="Century Gothic" panose="020B0502020202020204" pitchFamily="34" charset="0"/>
            </a:endParaRPr>
          </a:p>
          <a:p>
            <a:r>
              <a:rPr lang="en-IN" sz="1400" dirty="0">
                <a:latin typeface="Century Gothic" panose="020B0502020202020204" pitchFamily="34" charset="0"/>
              </a:rPr>
              <a:t>Model </a:t>
            </a:r>
            <a:r>
              <a:rPr lang="en-IN" sz="1400" dirty="0" smtClean="0">
                <a:latin typeface="Century Gothic" panose="020B0502020202020204" pitchFamily="34" charset="0"/>
              </a:rPr>
              <a:t>Accuracy: </a:t>
            </a:r>
            <a:r>
              <a:rPr lang="en-IN" sz="1400" b="1" dirty="0">
                <a:latin typeface="Century Gothic" panose="020B0502020202020204" pitchFamily="34" charset="0"/>
              </a:rPr>
              <a:t>0.928</a:t>
            </a:r>
          </a:p>
          <a:p>
            <a:r>
              <a:rPr lang="en-IN" sz="1400" dirty="0">
                <a:latin typeface="Century Gothic" panose="020B0502020202020204" pitchFamily="34" charset="0"/>
              </a:rPr>
              <a:t>Model F1 </a:t>
            </a:r>
            <a:r>
              <a:rPr lang="en-IN" sz="1400" dirty="0" smtClean="0">
                <a:latin typeface="Century Gothic" panose="020B0502020202020204" pitchFamily="34" charset="0"/>
              </a:rPr>
              <a:t>Score: </a:t>
            </a:r>
            <a:r>
              <a:rPr lang="en-IN" sz="1400" b="1" dirty="0">
                <a:latin typeface="Century Gothic" panose="020B0502020202020204" pitchFamily="34" charset="0"/>
              </a:rPr>
              <a:t>0.925</a:t>
            </a:r>
          </a:p>
          <a:p>
            <a:r>
              <a:rPr lang="en-IN" sz="1400" dirty="0">
                <a:latin typeface="Century Gothic" panose="020B0502020202020204" pitchFamily="34" charset="0"/>
              </a:rPr>
              <a:t> </a:t>
            </a:r>
          </a:p>
        </p:txBody>
      </p:sp>
    </p:spTree>
    <p:extLst>
      <p:ext uri="{BB962C8B-B14F-4D97-AF65-F5344CB8AC3E}">
        <p14:creationId xmlns:p14="http://schemas.microsoft.com/office/powerpoint/2010/main" val="41046898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0000" t="19560" r="34524" b="16154"/>
          <a:stretch/>
        </p:blipFill>
        <p:spPr>
          <a:xfrm>
            <a:off x="604910" y="1338395"/>
            <a:ext cx="4769229" cy="5048337"/>
          </a:xfrm>
          <a:prstGeom prst="rect">
            <a:avLst/>
          </a:prstGeom>
        </p:spPr>
      </p:pic>
      <p:sp>
        <p:nvSpPr>
          <p:cNvPr id="7" name="Rectangle 6">
            <a:extLst>
              <a:ext uri="{FF2B5EF4-FFF2-40B4-BE49-F238E27FC236}">
                <a16:creationId xmlns:a16="http://schemas.microsoft.com/office/drawing/2014/main" id="{26687F2E-ABF8-4E74-BBFB-CA8A11A85BFC}"/>
              </a:ext>
            </a:extLst>
          </p:cNvPr>
          <p:cNvSpPr/>
          <p:nvPr/>
        </p:nvSpPr>
        <p:spPr>
          <a:xfrm>
            <a:off x="240323" y="468237"/>
            <a:ext cx="9297572" cy="400110"/>
          </a:xfrm>
          <a:prstGeom prst="rect">
            <a:avLst/>
          </a:prstGeom>
        </p:spPr>
        <p:txBody>
          <a:bodyPr wrap="square">
            <a:spAutoFit/>
          </a:bodyPr>
          <a:lstStyle/>
          <a:p>
            <a:r>
              <a:rPr lang="en-US" sz="2000" dirty="0">
                <a:solidFill>
                  <a:srgbClr val="FFC000"/>
                </a:solidFill>
                <a:latin typeface="Century Gothic" panose="020B0502020202020204" pitchFamily="34" charset="0"/>
              </a:rPr>
              <a:t>Classification Without Word </a:t>
            </a:r>
            <a:r>
              <a:rPr lang="en-US" sz="2000" dirty="0" smtClean="0">
                <a:solidFill>
                  <a:srgbClr val="FFC000"/>
                </a:solidFill>
                <a:latin typeface="Century Gothic" panose="020B0502020202020204" pitchFamily="34" charset="0"/>
              </a:rPr>
              <a:t>Embedding</a:t>
            </a:r>
            <a:endParaRPr lang="en-US" sz="2000" dirty="0">
              <a:solidFill>
                <a:srgbClr val="FFC000"/>
              </a:solidFill>
              <a:latin typeface="Century Gothic" panose="020B0502020202020204" pitchFamily="34" charset="0"/>
            </a:endParaRPr>
          </a:p>
        </p:txBody>
      </p:sp>
      <p:pic>
        <p:nvPicPr>
          <p:cNvPr id="8" name="Content Placeholder 4"/>
          <p:cNvPicPr>
            <a:picLocks noGrp="1" noChangeAspect="1"/>
          </p:cNvPicPr>
          <p:nvPr/>
        </p:nvPicPr>
        <p:blipFill rotWithShape="1">
          <a:blip r:embed="rId3"/>
          <a:srcRect l="50362" t="21632" r="26570" b="31132"/>
          <a:stretch/>
        </p:blipFill>
        <p:spPr>
          <a:xfrm>
            <a:off x="5543509" y="2282807"/>
            <a:ext cx="6344255" cy="3653759"/>
          </a:xfrm>
          <a:prstGeom prst="rect">
            <a:avLst/>
          </a:prstGeom>
        </p:spPr>
      </p:pic>
      <p:sp>
        <p:nvSpPr>
          <p:cNvPr id="9" name="Rectangle 8">
            <a:extLst>
              <a:ext uri="{FF2B5EF4-FFF2-40B4-BE49-F238E27FC236}">
                <a16:creationId xmlns:a16="http://schemas.microsoft.com/office/drawing/2014/main" id="{26687F2E-ABF8-4E74-BBFB-CA8A11A85BFC}"/>
              </a:ext>
            </a:extLst>
          </p:cNvPr>
          <p:cNvSpPr/>
          <p:nvPr/>
        </p:nvSpPr>
        <p:spPr>
          <a:xfrm>
            <a:off x="6258951" y="468237"/>
            <a:ext cx="5797061" cy="707886"/>
          </a:xfrm>
          <a:prstGeom prst="rect">
            <a:avLst/>
          </a:prstGeom>
        </p:spPr>
        <p:txBody>
          <a:bodyPr wrap="square">
            <a:spAutoFit/>
          </a:bodyPr>
          <a:lstStyle/>
          <a:p>
            <a:r>
              <a:rPr lang="en-US" sz="2000" dirty="0">
                <a:solidFill>
                  <a:srgbClr val="FFC000"/>
                </a:solidFill>
                <a:latin typeface="Century Gothic" panose="020B0502020202020204" pitchFamily="34" charset="0"/>
              </a:rPr>
              <a:t>Classification With Word </a:t>
            </a:r>
            <a:r>
              <a:rPr lang="en-US" sz="2000" dirty="0" smtClean="0">
                <a:solidFill>
                  <a:srgbClr val="FFC000"/>
                </a:solidFill>
                <a:latin typeface="Century Gothic" panose="020B0502020202020204" pitchFamily="34" charset="0"/>
              </a:rPr>
              <a:t>Embedding </a:t>
            </a:r>
            <a:r>
              <a:rPr lang="en-US" sz="2000" dirty="0">
                <a:solidFill>
                  <a:srgbClr val="FFC000"/>
                </a:solidFill>
                <a:latin typeface="Century Gothic" panose="020B0502020202020204" pitchFamily="34" charset="0"/>
              </a:rPr>
              <a:t>(word2Vec)</a:t>
            </a:r>
          </a:p>
        </p:txBody>
      </p:sp>
    </p:spTree>
    <p:extLst>
      <p:ext uri="{BB962C8B-B14F-4D97-AF65-F5344CB8AC3E}">
        <p14:creationId xmlns:p14="http://schemas.microsoft.com/office/powerpoint/2010/main" val="1169115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nvPicPr>
        <p:blipFill rotWithShape="1">
          <a:blip r:embed="rId2"/>
          <a:srcRect l="50241" t="28073" r="33961" b="31562"/>
          <a:stretch/>
        </p:blipFill>
        <p:spPr>
          <a:xfrm>
            <a:off x="375141" y="2449928"/>
            <a:ext cx="5477019" cy="3935762"/>
          </a:xfrm>
          <a:prstGeom prst="rect">
            <a:avLst/>
          </a:prstGeom>
        </p:spPr>
      </p:pic>
      <p:sp>
        <p:nvSpPr>
          <p:cNvPr id="5" name="Rectangle 4"/>
          <p:cNvSpPr/>
          <p:nvPr/>
        </p:nvSpPr>
        <p:spPr>
          <a:xfrm>
            <a:off x="375141" y="1049774"/>
            <a:ext cx="5110694" cy="400110"/>
          </a:xfrm>
          <a:prstGeom prst="rect">
            <a:avLst/>
          </a:prstGeom>
        </p:spPr>
        <p:txBody>
          <a:bodyPr wrap="none">
            <a:spAutoFit/>
          </a:bodyPr>
          <a:lstStyle/>
          <a:p>
            <a:r>
              <a:rPr lang="en-US" sz="2000" dirty="0">
                <a:solidFill>
                  <a:srgbClr val="FFC000"/>
                </a:solidFill>
                <a:latin typeface="Century Gothic" panose="020B0502020202020204" pitchFamily="34" charset="0"/>
              </a:rPr>
              <a:t>Word2vec Deep Neural Network Results</a:t>
            </a:r>
            <a:endParaRPr lang="en-IN" sz="2000" dirty="0">
              <a:solidFill>
                <a:srgbClr val="FFC000"/>
              </a:solidFill>
              <a:latin typeface="Century Gothic" panose="020B0502020202020204" pitchFamily="34" charset="0"/>
            </a:endParaRPr>
          </a:p>
        </p:txBody>
      </p:sp>
      <p:pic>
        <p:nvPicPr>
          <p:cNvPr id="6" name="Content Placeholder 3"/>
          <p:cNvPicPr>
            <a:picLocks noGrp="1" noChangeAspect="1"/>
          </p:cNvPicPr>
          <p:nvPr/>
        </p:nvPicPr>
        <p:blipFill rotWithShape="1">
          <a:blip r:embed="rId3"/>
          <a:srcRect l="49879" t="33655" r="35159" b="25550"/>
          <a:stretch/>
        </p:blipFill>
        <p:spPr>
          <a:xfrm>
            <a:off x="6547730" y="2449928"/>
            <a:ext cx="5132654" cy="3935762"/>
          </a:xfrm>
          <a:prstGeom prst="rect">
            <a:avLst/>
          </a:prstGeom>
        </p:spPr>
      </p:pic>
      <p:sp>
        <p:nvSpPr>
          <p:cNvPr id="7" name="Rectangle 6"/>
          <p:cNvSpPr/>
          <p:nvPr/>
        </p:nvSpPr>
        <p:spPr>
          <a:xfrm>
            <a:off x="6269502" y="1049774"/>
            <a:ext cx="6096000" cy="1015663"/>
          </a:xfrm>
          <a:prstGeom prst="rect">
            <a:avLst/>
          </a:prstGeom>
        </p:spPr>
        <p:txBody>
          <a:bodyPr>
            <a:spAutoFit/>
          </a:bodyPr>
          <a:lstStyle/>
          <a:p>
            <a:r>
              <a:rPr lang="en-US" sz="2000" dirty="0">
                <a:solidFill>
                  <a:srgbClr val="FFC000"/>
                </a:solidFill>
                <a:latin typeface="Century Gothic" panose="020B0502020202020204" pitchFamily="34" charset="0"/>
              </a:rPr>
              <a:t>Glove Results (results are not good with word </a:t>
            </a:r>
            <a:r>
              <a:rPr lang="en-US" sz="2000" dirty="0" err="1">
                <a:solidFill>
                  <a:srgbClr val="FFC000"/>
                </a:solidFill>
                <a:latin typeface="Century Gothic" panose="020B0502020202020204" pitchFamily="34" charset="0"/>
              </a:rPr>
              <a:t>embeddings</a:t>
            </a:r>
            <a:r>
              <a:rPr lang="en-US" sz="2000" dirty="0">
                <a:solidFill>
                  <a:srgbClr val="FFC000"/>
                </a:solidFill>
                <a:latin typeface="Century Gothic" panose="020B0502020202020204" pitchFamily="34" charset="0"/>
              </a:rPr>
              <a:t> due to less number of training features)</a:t>
            </a:r>
            <a:endParaRPr lang="en-IN" sz="2000" dirty="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3848452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40323" y="1448151"/>
            <a:ext cx="11557782" cy="5163664"/>
          </a:xfrm>
          <a:prstGeom prst="roundRect">
            <a:avLst/>
          </a:prstGeom>
          <a:solidFill>
            <a:srgbClr val="FFC000">
              <a:alpha val="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6687F2E-ABF8-4E74-BBFB-CA8A11A85BFC}"/>
              </a:ext>
            </a:extLst>
          </p:cNvPr>
          <p:cNvSpPr/>
          <p:nvPr/>
        </p:nvSpPr>
        <p:spPr>
          <a:xfrm>
            <a:off x="240323" y="468237"/>
            <a:ext cx="6960075"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Project Objective and Introduction to Dataset</a:t>
            </a:r>
          </a:p>
        </p:txBody>
      </p:sp>
      <p:sp>
        <p:nvSpPr>
          <p:cNvPr id="6" name="TextBox 5"/>
          <p:cNvSpPr txBox="1"/>
          <p:nvPr/>
        </p:nvSpPr>
        <p:spPr>
          <a:xfrm>
            <a:off x="0" y="1448151"/>
            <a:ext cx="11798105" cy="646331"/>
          </a:xfrm>
          <a:prstGeom prst="rect">
            <a:avLst/>
          </a:prstGeom>
          <a:noFill/>
        </p:spPr>
        <p:txBody>
          <a:bodyPr wrap="square" rtlCol="0">
            <a:spAutoFit/>
          </a:bodyPr>
          <a:lstStyle/>
          <a:p>
            <a:pPr algn="ctr"/>
            <a:r>
              <a:rPr lang="en-IN" sz="2400" dirty="0" smtClean="0">
                <a:latin typeface="Century Gothic" panose="020B0502020202020204" pitchFamily="34" charset="0"/>
              </a:rPr>
              <a:t>What makes a Finance Minister </a:t>
            </a:r>
            <a:r>
              <a:rPr lang="en-IN" sz="3600" b="1" dirty="0">
                <a:solidFill>
                  <a:srgbClr val="FFC000"/>
                </a:solidFill>
                <a:latin typeface="Century Gothic" panose="020B0502020202020204" pitchFamily="34" charset="0"/>
              </a:rPr>
              <a:t>‘s</a:t>
            </a:r>
            <a:r>
              <a:rPr lang="en-IN" sz="3600" b="1" dirty="0" smtClean="0">
                <a:solidFill>
                  <a:srgbClr val="FFC000"/>
                </a:solidFill>
                <a:latin typeface="Century Gothic" panose="020B0502020202020204" pitchFamily="34" charset="0"/>
              </a:rPr>
              <a:t>tandout’?</a:t>
            </a:r>
            <a:endParaRPr lang="en-IN" sz="2400" b="1" dirty="0">
              <a:latin typeface="Century Gothic" panose="020B0502020202020204" pitchFamily="34" charset="0"/>
            </a:endParaRPr>
          </a:p>
        </p:txBody>
      </p:sp>
      <p:sp>
        <p:nvSpPr>
          <p:cNvPr id="8" name="TextBox 7"/>
          <p:cNvSpPr txBox="1"/>
          <p:nvPr/>
        </p:nvSpPr>
        <p:spPr>
          <a:xfrm>
            <a:off x="490862" y="5113333"/>
            <a:ext cx="11043139" cy="1200329"/>
          </a:xfrm>
          <a:prstGeom prst="rect">
            <a:avLst/>
          </a:prstGeom>
          <a:noFill/>
        </p:spPr>
        <p:txBody>
          <a:bodyPr wrap="square" rtlCol="0">
            <a:spAutoFit/>
          </a:bodyPr>
          <a:lstStyle/>
          <a:p>
            <a:endParaRPr lang="en-IN" sz="2400" dirty="0">
              <a:latin typeface="Century Gothic" panose="020B0502020202020204" pitchFamily="34" charset="0"/>
            </a:endParaRPr>
          </a:p>
          <a:p>
            <a:pPr algn="ctr"/>
            <a:r>
              <a:rPr lang="en-IN" sz="2400" dirty="0" smtClean="0">
                <a:latin typeface="Century Gothic" panose="020B0502020202020204" pitchFamily="34" charset="0"/>
              </a:rPr>
              <a:t>This project is an attempt to find out the answer through Budget Speeches and their promises</a:t>
            </a:r>
            <a:endParaRPr lang="en-IN" sz="2400" dirty="0">
              <a:latin typeface="Century Gothic" panose="020B0502020202020204" pitchFamily="34" charset="0"/>
            </a:endParaRPr>
          </a:p>
        </p:txBody>
      </p:sp>
      <p:sp>
        <p:nvSpPr>
          <p:cNvPr id="2" name="TextBox 1"/>
          <p:cNvSpPr txBox="1"/>
          <p:nvPr/>
        </p:nvSpPr>
        <p:spPr>
          <a:xfrm rot="521221">
            <a:off x="728512" y="2851726"/>
            <a:ext cx="4600137" cy="400110"/>
          </a:xfrm>
          <a:prstGeom prst="rect">
            <a:avLst/>
          </a:prstGeom>
          <a:noFill/>
        </p:spPr>
        <p:txBody>
          <a:bodyPr wrap="square" rtlCol="0">
            <a:spAutoFit/>
          </a:bodyPr>
          <a:lstStyle/>
          <a:p>
            <a:r>
              <a:rPr lang="en-IN" dirty="0" smtClean="0">
                <a:latin typeface="Century Gothic" panose="020B0502020202020204" pitchFamily="34" charset="0"/>
              </a:rPr>
              <a:t>With a bold </a:t>
            </a:r>
            <a:r>
              <a:rPr lang="en-IN" sz="2000" b="1" dirty="0" smtClean="0">
                <a:solidFill>
                  <a:srgbClr val="FFC000"/>
                </a:solidFill>
                <a:latin typeface="Century Gothic" panose="020B0502020202020204" pitchFamily="34" charset="0"/>
              </a:rPr>
              <a:t>Underlying</a:t>
            </a:r>
            <a:r>
              <a:rPr lang="en-IN" dirty="0" smtClean="0">
                <a:latin typeface="Century Gothic" panose="020B0502020202020204" pitchFamily="34" charset="0"/>
              </a:rPr>
              <a:t> message? </a:t>
            </a:r>
            <a:endParaRPr lang="en-IN" dirty="0">
              <a:latin typeface="Century Gothic" panose="020B0502020202020204" pitchFamily="34" charset="0"/>
            </a:endParaRPr>
          </a:p>
        </p:txBody>
      </p:sp>
      <p:sp>
        <p:nvSpPr>
          <p:cNvPr id="7" name="TextBox 6"/>
          <p:cNvSpPr txBox="1"/>
          <p:nvPr/>
        </p:nvSpPr>
        <p:spPr>
          <a:xfrm rot="21015557">
            <a:off x="4681875" y="3312100"/>
            <a:ext cx="4600137" cy="400110"/>
          </a:xfrm>
          <a:prstGeom prst="rect">
            <a:avLst/>
          </a:prstGeom>
          <a:noFill/>
        </p:spPr>
        <p:txBody>
          <a:bodyPr wrap="square" rtlCol="0">
            <a:spAutoFit/>
          </a:bodyPr>
          <a:lstStyle/>
          <a:p>
            <a:r>
              <a:rPr lang="en-IN" dirty="0" smtClean="0">
                <a:latin typeface="Century Gothic" panose="020B0502020202020204" pitchFamily="34" charset="0"/>
              </a:rPr>
              <a:t>The </a:t>
            </a:r>
            <a:r>
              <a:rPr lang="en-IN" sz="2000" b="1" dirty="0">
                <a:solidFill>
                  <a:srgbClr val="FFC000"/>
                </a:solidFill>
                <a:latin typeface="Century Gothic" panose="020B0502020202020204" pitchFamily="34" charset="0"/>
              </a:rPr>
              <a:t>Optim</a:t>
            </a:r>
            <a:r>
              <a:rPr lang="en-IN" sz="2000" b="1" dirty="0" smtClean="0">
                <a:solidFill>
                  <a:srgbClr val="FFC000"/>
                </a:solidFill>
                <a:latin typeface="Century Gothic" panose="020B0502020202020204" pitchFamily="34" charset="0"/>
              </a:rPr>
              <a:t>istic</a:t>
            </a:r>
            <a:r>
              <a:rPr lang="en-IN" dirty="0" smtClean="0">
                <a:latin typeface="Century Gothic" panose="020B0502020202020204" pitchFamily="34" charset="0"/>
              </a:rPr>
              <a:t> one? </a:t>
            </a:r>
            <a:endParaRPr lang="en-IN" dirty="0">
              <a:latin typeface="Century Gothic" panose="020B0502020202020204" pitchFamily="34" charset="0"/>
            </a:endParaRPr>
          </a:p>
        </p:txBody>
      </p:sp>
      <p:sp>
        <p:nvSpPr>
          <p:cNvPr id="9" name="TextBox 8"/>
          <p:cNvSpPr txBox="1"/>
          <p:nvPr/>
        </p:nvSpPr>
        <p:spPr>
          <a:xfrm rot="20983280">
            <a:off x="7199183" y="2644720"/>
            <a:ext cx="4600137" cy="400110"/>
          </a:xfrm>
          <a:prstGeom prst="rect">
            <a:avLst/>
          </a:prstGeom>
          <a:noFill/>
        </p:spPr>
        <p:txBody>
          <a:bodyPr wrap="square" rtlCol="0">
            <a:spAutoFit/>
          </a:bodyPr>
          <a:lstStyle/>
          <a:p>
            <a:r>
              <a:rPr lang="en-IN" dirty="0" smtClean="0">
                <a:latin typeface="Century Gothic" panose="020B0502020202020204" pitchFamily="34" charset="0"/>
              </a:rPr>
              <a:t>An </a:t>
            </a:r>
            <a:r>
              <a:rPr lang="en-IN" sz="2000" b="1" dirty="0">
                <a:solidFill>
                  <a:srgbClr val="FFC000"/>
                </a:solidFill>
                <a:latin typeface="Century Gothic" panose="020B0502020202020204" pitchFamily="34" charset="0"/>
              </a:rPr>
              <a:t>E</a:t>
            </a:r>
            <a:r>
              <a:rPr lang="en-IN" sz="2000" b="1" dirty="0" smtClean="0">
                <a:solidFill>
                  <a:srgbClr val="FFC000"/>
                </a:solidFill>
                <a:latin typeface="Century Gothic" panose="020B0502020202020204" pitchFamily="34" charset="0"/>
              </a:rPr>
              <a:t>xperienced</a:t>
            </a:r>
            <a:r>
              <a:rPr lang="en-IN" dirty="0" smtClean="0">
                <a:latin typeface="Century Gothic" panose="020B0502020202020204" pitchFamily="34" charset="0"/>
              </a:rPr>
              <a:t> leader? </a:t>
            </a:r>
            <a:endParaRPr lang="en-IN" dirty="0">
              <a:latin typeface="Century Gothic" panose="020B0502020202020204" pitchFamily="34" charset="0"/>
            </a:endParaRPr>
          </a:p>
        </p:txBody>
      </p:sp>
      <p:sp>
        <p:nvSpPr>
          <p:cNvPr id="10" name="TextBox 9"/>
          <p:cNvSpPr txBox="1"/>
          <p:nvPr/>
        </p:nvSpPr>
        <p:spPr>
          <a:xfrm rot="20983280">
            <a:off x="723045" y="4189310"/>
            <a:ext cx="4600137" cy="400110"/>
          </a:xfrm>
          <a:prstGeom prst="rect">
            <a:avLst/>
          </a:prstGeom>
          <a:noFill/>
          <a:effectLst>
            <a:glow rad="127000">
              <a:schemeClr val="accent1">
                <a:alpha val="13000"/>
              </a:schemeClr>
            </a:glow>
            <a:outerShdw dir="5400000" algn="ctr" rotWithShape="0">
              <a:srgbClr val="000000">
                <a:alpha val="9000"/>
              </a:srgbClr>
            </a:outerShdw>
          </a:effectLst>
        </p:spPr>
        <p:txBody>
          <a:bodyPr wrap="square" rtlCol="0">
            <a:spAutoFit/>
          </a:bodyPr>
          <a:lstStyle/>
          <a:p>
            <a:r>
              <a:rPr lang="en-IN" sz="2000" b="1" dirty="0" smtClean="0">
                <a:solidFill>
                  <a:srgbClr val="FFC000"/>
                </a:solidFill>
                <a:latin typeface="Century Gothic" panose="020B0502020202020204" pitchFamily="34" charset="0"/>
              </a:rPr>
              <a:t>Peoples’</a:t>
            </a:r>
            <a:r>
              <a:rPr lang="en-IN" dirty="0" smtClean="0">
                <a:latin typeface="Century Gothic" panose="020B0502020202020204" pitchFamily="34" charset="0"/>
              </a:rPr>
              <a:t> leader? </a:t>
            </a:r>
            <a:endParaRPr lang="en-IN" dirty="0">
              <a:latin typeface="Century Gothic" panose="020B0502020202020204" pitchFamily="34" charset="0"/>
            </a:endParaRPr>
          </a:p>
        </p:txBody>
      </p:sp>
      <p:sp>
        <p:nvSpPr>
          <p:cNvPr id="11" name="TextBox 10"/>
          <p:cNvSpPr txBox="1"/>
          <p:nvPr/>
        </p:nvSpPr>
        <p:spPr>
          <a:xfrm>
            <a:off x="4490841" y="4319219"/>
            <a:ext cx="4600137" cy="400110"/>
          </a:xfrm>
          <a:prstGeom prst="rect">
            <a:avLst/>
          </a:prstGeom>
          <a:noFill/>
          <a:effectLst>
            <a:glow rad="127000">
              <a:schemeClr val="accent1">
                <a:alpha val="13000"/>
              </a:schemeClr>
            </a:glow>
            <a:outerShdw dir="5400000" algn="ctr" rotWithShape="0">
              <a:srgbClr val="000000">
                <a:alpha val="9000"/>
              </a:srgbClr>
            </a:outerShdw>
          </a:effectLst>
        </p:spPr>
        <p:txBody>
          <a:bodyPr wrap="square" rtlCol="0">
            <a:spAutoFit/>
          </a:bodyPr>
          <a:lstStyle/>
          <a:p>
            <a:r>
              <a:rPr lang="en-IN" dirty="0" smtClean="0">
                <a:latin typeface="Century Gothic" panose="020B0502020202020204" pitchFamily="34" charset="0"/>
              </a:rPr>
              <a:t>The</a:t>
            </a:r>
            <a:r>
              <a:rPr lang="en-IN" b="1" dirty="0" smtClean="0">
                <a:solidFill>
                  <a:srgbClr val="FFC000"/>
                </a:solidFill>
                <a:latin typeface="Century Gothic" panose="020B0502020202020204" pitchFamily="34" charset="0"/>
              </a:rPr>
              <a:t> </a:t>
            </a:r>
            <a:r>
              <a:rPr lang="en-IN" sz="2000" b="1" dirty="0">
                <a:solidFill>
                  <a:srgbClr val="FFC000"/>
                </a:solidFill>
                <a:latin typeface="Century Gothic" panose="020B0502020202020204" pitchFamily="34" charset="0"/>
              </a:rPr>
              <a:t>C</a:t>
            </a:r>
            <a:r>
              <a:rPr lang="en-IN" sz="2000" b="1" dirty="0" smtClean="0">
                <a:solidFill>
                  <a:srgbClr val="FFC000"/>
                </a:solidFill>
                <a:latin typeface="Century Gothic" panose="020B0502020202020204" pitchFamily="34" charset="0"/>
              </a:rPr>
              <a:t>hallenger!</a:t>
            </a:r>
            <a:r>
              <a:rPr lang="en-IN" b="1" dirty="0" smtClean="0">
                <a:solidFill>
                  <a:srgbClr val="FFC000"/>
                </a:solidFill>
                <a:latin typeface="Century Gothic" panose="020B0502020202020204" pitchFamily="34" charset="0"/>
              </a:rPr>
              <a:t> </a:t>
            </a:r>
            <a:r>
              <a:rPr lang="en-IN" b="1" dirty="0" smtClean="0">
                <a:latin typeface="Century Gothic" panose="020B0502020202020204" pitchFamily="34" charset="0"/>
              </a:rPr>
              <a:t>?</a:t>
            </a:r>
            <a:endParaRPr lang="en-IN" dirty="0">
              <a:latin typeface="Century Gothic" panose="020B0502020202020204" pitchFamily="34" charset="0"/>
            </a:endParaRPr>
          </a:p>
        </p:txBody>
      </p:sp>
      <p:sp>
        <p:nvSpPr>
          <p:cNvPr id="12" name="TextBox 11"/>
          <p:cNvSpPr txBox="1"/>
          <p:nvPr/>
        </p:nvSpPr>
        <p:spPr>
          <a:xfrm rot="10800000">
            <a:off x="5645171" y="4323683"/>
            <a:ext cx="4600137" cy="400110"/>
          </a:xfrm>
          <a:prstGeom prst="rect">
            <a:avLst/>
          </a:prstGeom>
          <a:noFill/>
          <a:effectLst>
            <a:glow rad="127000">
              <a:schemeClr val="accent1">
                <a:alpha val="13000"/>
              </a:schemeClr>
            </a:glow>
            <a:outerShdw dir="5400000" algn="ctr" rotWithShape="0">
              <a:srgbClr val="000000">
                <a:alpha val="9000"/>
              </a:srgbClr>
            </a:outerShdw>
          </a:effectLst>
        </p:spPr>
        <p:txBody>
          <a:bodyPr wrap="square" rtlCol="0">
            <a:spAutoFit/>
          </a:bodyPr>
          <a:lstStyle/>
          <a:p>
            <a:r>
              <a:rPr lang="en-IN" dirty="0" smtClean="0">
                <a:latin typeface="Century Gothic" panose="020B0502020202020204" pitchFamily="34" charset="0"/>
              </a:rPr>
              <a:t>The </a:t>
            </a:r>
            <a:r>
              <a:rPr lang="en-IN" sz="2000" b="1" dirty="0">
                <a:solidFill>
                  <a:srgbClr val="FFC000"/>
                </a:solidFill>
                <a:latin typeface="Century Gothic" panose="020B0502020202020204" pitchFamily="34" charset="0"/>
              </a:rPr>
              <a:t>Inno</a:t>
            </a:r>
            <a:r>
              <a:rPr lang="en-IN" sz="2000" b="1" dirty="0" smtClean="0">
                <a:solidFill>
                  <a:srgbClr val="FFC000"/>
                </a:solidFill>
                <a:latin typeface="Century Gothic" panose="020B0502020202020204" pitchFamily="34" charset="0"/>
              </a:rPr>
              <a:t>vator</a:t>
            </a:r>
            <a:r>
              <a:rPr lang="en-IN" b="1" dirty="0" smtClean="0">
                <a:solidFill>
                  <a:srgbClr val="FFC000"/>
                </a:solidFill>
                <a:latin typeface="Century Gothic" panose="020B0502020202020204" pitchFamily="34" charset="0"/>
              </a:rPr>
              <a:t> </a:t>
            </a:r>
            <a:r>
              <a:rPr lang="en-IN" b="1" dirty="0" smtClean="0">
                <a:latin typeface="Century Gothic" panose="020B0502020202020204" pitchFamily="34" charset="0"/>
              </a:rPr>
              <a:t>?</a:t>
            </a:r>
            <a:endParaRPr lang="en-IN" dirty="0">
              <a:latin typeface="Century Gothic" panose="020B0502020202020204" pitchFamily="34" charset="0"/>
            </a:endParaRPr>
          </a:p>
        </p:txBody>
      </p:sp>
      <p:sp>
        <p:nvSpPr>
          <p:cNvPr id="13" name="TextBox 12"/>
          <p:cNvSpPr txBox="1"/>
          <p:nvPr/>
        </p:nvSpPr>
        <p:spPr>
          <a:xfrm rot="582930">
            <a:off x="731841" y="3704920"/>
            <a:ext cx="4600137" cy="400110"/>
          </a:xfrm>
          <a:prstGeom prst="rect">
            <a:avLst/>
          </a:prstGeom>
          <a:noFill/>
          <a:effectLst>
            <a:glow rad="127000">
              <a:schemeClr val="accent1">
                <a:alpha val="13000"/>
              </a:schemeClr>
            </a:glow>
            <a:outerShdw dir="5400000" algn="ctr" rotWithShape="0">
              <a:srgbClr val="000000">
                <a:alpha val="9000"/>
              </a:srgbClr>
            </a:outerShdw>
          </a:effectLst>
        </p:spPr>
        <p:txBody>
          <a:bodyPr wrap="square" rtlCol="0">
            <a:spAutoFit/>
          </a:bodyPr>
          <a:lstStyle/>
          <a:p>
            <a:r>
              <a:rPr lang="en-IN" dirty="0" smtClean="0">
                <a:latin typeface="Century Gothic" panose="020B0502020202020204" pitchFamily="34" charset="0"/>
              </a:rPr>
              <a:t>The </a:t>
            </a:r>
            <a:r>
              <a:rPr lang="en-IN" sz="2000" b="1" dirty="0" smtClean="0">
                <a:solidFill>
                  <a:srgbClr val="FFC000"/>
                </a:solidFill>
                <a:latin typeface="Century Gothic" panose="020B0502020202020204" pitchFamily="34" charset="0"/>
              </a:rPr>
              <a:t>Economist</a:t>
            </a:r>
            <a:r>
              <a:rPr lang="en-IN" dirty="0" smtClean="0">
                <a:latin typeface="Century Gothic" panose="020B0502020202020204" pitchFamily="34" charset="0"/>
              </a:rPr>
              <a:t>? </a:t>
            </a:r>
            <a:endParaRPr lang="en-IN" dirty="0">
              <a:latin typeface="Century Gothic" panose="020B0502020202020204" pitchFamily="34" charset="0"/>
            </a:endParaRPr>
          </a:p>
        </p:txBody>
      </p:sp>
      <p:sp>
        <p:nvSpPr>
          <p:cNvPr id="14" name="TextBox 13"/>
          <p:cNvSpPr txBox="1"/>
          <p:nvPr/>
        </p:nvSpPr>
        <p:spPr>
          <a:xfrm>
            <a:off x="7945239" y="3450497"/>
            <a:ext cx="4600137" cy="400110"/>
          </a:xfrm>
          <a:prstGeom prst="rect">
            <a:avLst/>
          </a:prstGeom>
          <a:noFill/>
        </p:spPr>
        <p:txBody>
          <a:bodyPr wrap="square" rtlCol="0">
            <a:spAutoFit/>
          </a:bodyPr>
          <a:lstStyle/>
          <a:p>
            <a:r>
              <a:rPr lang="en-IN" sz="2000" b="1" dirty="0" smtClean="0">
                <a:solidFill>
                  <a:srgbClr val="FFC000"/>
                </a:solidFill>
                <a:latin typeface="Century Gothic" panose="020B0502020202020204" pitchFamily="34" charset="0"/>
              </a:rPr>
              <a:t>Result</a:t>
            </a:r>
            <a:r>
              <a:rPr lang="en-IN" dirty="0" smtClean="0">
                <a:latin typeface="Century Gothic" panose="020B0502020202020204" pitchFamily="34" charset="0"/>
              </a:rPr>
              <a:t> oriented? </a:t>
            </a:r>
            <a:endParaRPr lang="en-IN" dirty="0">
              <a:latin typeface="Century Gothic" panose="020B0502020202020204" pitchFamily="34" charset="0"/>
            </a:endParaRPr>
          </a:p>
        </p:txBody>
      </p:sp>
    </p:spTree>
    <p:extLst>
      <p:ext uri="{BB962C8B-B14F-4D97-AF65-F5344CB8AC3E}">
        <p14:creationId xmlns:p14="http://schemas.microsoft.com/office/powerpoint/2010/main" val="1943317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nvPicPr>
        <p:blipFill rotWithShape="1">
          <a:blip r:embed="rId2"/>
          <a:srcRect l="50967" t="25926" r="24033" b="11379"/>
          <a:stretch/>
        </p:blipFill>
        <p:spPr>
          <a:xfrm>
            <a:off x="437587" y="1596153"/>
            <a:ext cx="7112000" cy="5016193"/>
          </a:xfrm>
          <a:prstGeom prst="rect">
            <a:avLst/>
          </a:prstGeom>
        </p:spPr>
      </p:pic>
      <p:sp>
        <p:nvSpPr>
          <p:cNvPr id="6" name="Rectangle 5"/>
          <p:cNvSpPr/>
          <p:nvPr/>
        </p:nvSpPr>
        <p:spPr>
          <a:xfrm>
            <a:off x="437587" y="487066"/>
            <a:ext cx="1731564" cy="400110"/>
          </a:xfrm>
          <a:prstGeom prst="rect">
            <a:avLst/>
          </a:prstGeom>
        </p:spPr>
        <p:txBody>
          <a:bodyPr wrap="none">
            <a:spAutoFit/>
          </a:bodyPr>
          <a:lstStyle/>
          <a:p>
            <a:r>
              <a:rPr lang="en-US" sz="2000" dirty="0">
                <a:solidFill>
                  <a:srgbClr val="FFC000"/>
                </a:solidFill>
                <a:latin typeface="Century Gothic" panose="020B0502020202020204" pitchFamily="34" charset="0"/>
              </a:rPr>
              <a:t>LSTM Results </a:t>
            </a:r>
            <a:endParaRPr lang="en-IN" sz="2000" dirty="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2682854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Recommendations &amp; Applications  </a:t>
            </a:r>
          </a:p>
        </p:txBody>
      </p:sp>
      <p:sp>
        <p:nvSpPr>
          <p:cNvPr id="6" name="TextBox 5"/>
          <p:cNvSpPr txBox="1"/>
          <p:nvPr/>
        </p:nvSpPr>
        <p:spPr>
          <a:xfrm>
            <a:off x="240323" y="1997612"/>
            <a:ext cx="11365523" cy="1631216"/>
          </a:xfrm>
          <a:prstGeom prst="rect">
            <a:avLst/>
          </a:prstGeom>
          <a:noFill/>
        </p:spPr>
        <p:txBody>
          <a:bodyPr wrap="square" rtlCol="0">
            <a:spAutoFit/>
          </a:bodyPr>
          <a:lstStyle/>
          <a:p>
            <a:pPr marL="342900" indent="-342900">
              <a:buAutoNum type="arabicPeriod"/>
            </a:pPr>
            <a:r>
              <a:rPr lang="en-IN" sz="2000" i="1" dirty="0" smtClean="0">
                <a:latin typeface="Century Gothic" panose="020B0502020202020204" pitchFamily="34" charset="0"/>
              </a:rPr>
              <a:t>Can be used by political entities in formulating the budget speeches</a:t>
            </a:r>
          </a:p>
          <a:p>
            <a:pPr marL="342900" indent="-342900">
              <a:buAutoNum type="arabicPeriod"/>
            </a:pPr>
            <a:r>
              <a:rPr lang="en-IN" sz="2000" i="1" dirty="0" smtClean="0">
                <a:latin typeface="Century Gothic" panose="020B0502020202020204" pitchFamily="34" charset="0"/>
              </a:rPr>
              <a:t>In understanding schemes/ initiatives specific to a sector : Failure/ Success</a:t>
            </a:r>
          </a:p>
          <a:p>
            <a:pPr marL="342900" indent="-342900">
              <a:buAutoNum type="arabicPeriod"/>
            </a:pPr>
            <a:r>
              <a:rPr lang="en-IN" sz="2000" i="1" dirty="0" smtClean="0">
                <a:latin typeface="Century Gothic" panose="020B0502020202020204" pitchFamily="34" charset="0"/>
              </a:rPr>
              <a:t>Election Campaigning </a:t>
            </a:r>
          </a:p>
          <a:p>
            <a:r>
              <a:rPr lang="en-IN" sz="2000" i="1" dirty="0" smtClean="0">
                <a:latin typeface="Century Gothic" panose="020B0502020202020204" pitchFamily="34" charset="0"/>
              </a:rPr>
              <a:t>4. Planning investments/ business expansions based on budget promises</a:t>
            </a:r>
          </a:p>
          <a:p>
            <a:r>
              <a:rPr lang="en-IN" sz="2000" i="1" dirty="0" smtClean="0">
                <a:latin typeface="Century Gothic" panose="020B0502020202020204" pitchFamily="34" charset="0"/>
              </a:rPr>
              <a:t>5. Understanding the lag between the speech and results : Gives a picture on ‘actability’ </a:t>
            </a:r>
          </a:p>
        </p:txBody>
      </p:sp>
    </p:spTree>
    <p:extLst>
      <p:ext uri="{BB962C8B-B14F-4D97-AF65-F5344CB8AC3E}">
        <p14:creationId xmlns:p14="http://schemas.microsoft.com/office/powerpoint/2010/main" val="843534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Future Scope</a:t>
            </a:r>
          </a:p>
        </p:txBody>
      </p:sp>
      <p:sp>
        <p:nvSpPr>
          <p:cNvPr id="2" name="TextBox 1"/>
          <p:cNvSpPr txBox="1"/>
          <p:nvPr/>
        </p:nvSpPr>
        <p:spPr>
          <a:xfrm>
            <a:off x="240323" y="1997612"/>
            <a:ext cx="11773488" cy="2554545"/>
          </a:xfrm>
          <a:prstGeom prst="rect">
            <a:avLst/>
          </a:prstGeom>
          <a:noFill/>
        </p:spPr>
        <p:txBody>
          <a:bodyPr wrap="square" rtlCol="0">
            <a:spAutoFit/>
          </a:bodyPr>
          <a:lstStyle/>
          <a:p>
            <a:pPr marL="342900" indent="-342900">
              <a:buAutoNum type="arabicPeriod"/>
            </a:pPr>
            <a:r>
              <a:rPr lang="en-IN" sz="2000" i="1" dirty="0" smtClean="0">
                <a:latin typeface="Century Gothic" panose="020B0502020202020204" pitchFamily="34" charset="0"/>
              </a:rPr>
              <a:t>Though we have turned Hyper parameters for a few of the models, we could perform to all the other models as well</a:t>
            </a:r>
          </a:p>
          <a:p>
            <a:pPr marL="342900" indent="-342900">
              <a:buAutoNum type="arabicPeriod"/>
            </a:pPr>
            <a:r>
              <a:rPr lang="en-IN" sz="2000" i="1" dirty="0" smtClean="0">
                <a:latin typeface="Century Gothic" panose="020B0502020202020204" pitchFamily="34" charset="0"/>
              </a:rPr>
              <a:t>Adding more custom sentiment values to the finance/tax related terms </a:t>
            </a:r>
          </a:p>
          <a:p>
            <a:pPr marL="342900" indent="-342900">
              <a:buAutoNum type="arabicPeriod"/>
            </a:pPr>
            <a:r>
              <a:rPr lang="en-IN" sz="2000" i="1" dirty="0" smtClean="0">
                <a:latin typeface="Century Gothic" panose="020B0502020202020204" pitchFamily="34" charset="0"/>
              </a:rPr>
              <a:t>Text Summarization of each sector in a given year’s speech</a:t>
            </a:r>
          </a:p>
          <a:p>
            <a:pPr marL="342900" indent="-342900">
              <a:buAutoNum type="arabicPeriod"/>
            </a:pPr>
            <a:r>
              <a:rPr lang="en-IN" sz="2000" i="1" dirty="0" smtClean="0">
                <a:latin typeface="Century Gothic" panose="020B0502020202020204" pitchFamily="34" charset="0"/>
              </a:rPr>
              <a:t>Clustering words within the sectors to understand groups that constitutes them. This can also help us add a new word to their respective groups, thereby label a sentiment polarity value </a:t>
            </a:r>
          </a:p>
          <a:p>
            <a:pPr marL="342900" indent="-342900">
              <a:buAutoNum type="arabicPeriod"/>
            </a:pPr>
            <a:r>
              <a:rPr lang="en-IN" sz="2000" i="1" dirty="0" smtClean="0">
                <a:latin typeface="Century Gothic" panose="020B0502020202020204" pitchFamily="34" charset="0"/>
              </a:rPr>
              <a:t>Creating a package of this project that helps users to input a budget speech and get analysis to it </a:t>
            </a:r>
            <a:endParaRPr lang="en-IN" sz="2000" i="1" dirty="0">
              <a:latin typeface="Century Gothic" panose="020B0502020202020204" pitchFamily="34" charset="0"/>
            </a:endParaRPr>
          </a:p>
        </p:txBody>
      </p:sp>
    </p:spTree>
    <p:extLst>
      <p:ext uri="{BB962C8B-B14F-4D97-AF65-F5344CB8AC3E}">
        <p14:creationId xmlns:p14="http://schemas.microsoft.com/office/powerpoint/2010/main" val="1157792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tretch>
            <a:fillRect/>
          </a:stretch>
        </p:blipFill>
        <p:spPr>
          <a:xfrm>
            <a:off x="2475914" y="0"/>
            <a:ext cx="6428935" cy="6858000"/>
          </a:xfrm>
          <a:prstGeom prst="rect">
            <a:avLst/>
          </a:prstGeom>
          <a:effectLst>
            <a:outerShdw blurRad="50800" dist="50800" dir="5400000" algn="ctr" rotWithShape="0">
              <a:srgbClr val="000000">
                <a:alpha val="0"/>
              </a:srgb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sharpenSoften amount="-6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8062747" y="0"/>
            <a:ext cx="4436500" cy="3338733"/>
          </a:xfrm>
          <a:prstGeom prst="rect">
            <a:avLst/>
          </a:prstGeom>
          <a:effectLst>
            <a:outerShdw blurRad="50800" dist="50800" dir="5400000" algn="ctr" rotWithShape="0">
              <a:srgbClr val="000000">
                <a:alpha val="0"/>
              </a:srgbClr>
            </a:outerShdw>
          </a:effectLst>
        </p:spPr>
      </p:pic>
      <p:pic>
        <p:nvPicPr>
          <p:cNvPr id="4" name="Picture 3"/>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5000"/>
                    </a14:imgEffect>
                  </a14:imgLayer>
                </a14:imgProps>
              </a:ext>
              <a:ext uri="{28A0092B-C50C-407E-A947-70E740481C1C}">
                <a14:useLocalDpi xmlns:a14="http://schemas.microsoft.com/office/drawing/2010/main" val="0"/>
              </a:ext>
            </a:extLst>
          </a:blip>
          <a:srcRect l="7469" t="-8192"/>
          <a:stretch/>
        </p:blipFill>
        <p:spPr>
          <a:xfrm>
            <a:off x="8082438" y="3042771"/>
            <a:ext cx="4146138" cy="3815229"/>
          </a:xfrm>
          <a:prstGeom prst="rect">
            <a:avLst/>
          </a:prstGeom>
          <a:effectLst>
            <a:outerShdw blurRad="50800" dist="50800" dir="5400000" algn="ctr" rotWithShape="0">
              <a:srgbClr val="000000">
                <a:alpha val="0"/>
              </a:srgbClr>
            </a:outerShdw>
          </a:effectLst>
        </p:spPr>
      </p:pic>
      <p:pic>
        <p:nvPicPr>
          <p:cNvPr id="5" name="Picture 4"/>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5000"/>
                    </a14:imgEffect>
                  </a14:imgLayer>
                </a14:imgProps>
              </a:ext>
              <a:ext uri="{28A0092B-C50C-407E-A947-70E740481C1C}">
                <a14:useLocalDpi xmlns:a14="http://schemas.microsoft.com/office/drawing/2010/main" val="0"/>
              </a:ext>
            </a:extLst>
          </a:blip>
          <a:srcRect t="869" r="28643" b="1"/>
          <a:stretch/>
        </p:blipFill>
        <p:spPr>
          <a:xfrm>
            <a:off x="0" y="0"/>
            <a:ext cx="3239589" cy="3342242"/>
          </a:xfrm>
          <a:prstGeom prst="rect">
            <a:avLst/>
          </a:prstGeom>
          <a:effectLst>
            <a:outerShdw blurRad="50800" dist="50800" dir="5400000" algn="ctr" rotWithShape="0">
              <a:srgbClr val="000000">
                <a:alpha val="0"/>
              </a:srgbClr>
            </a:outerShdw>
          </a:effectLst>
        </p:spPr>
      </p:pic>
      <p:pic>
        <p:nvPicPr>
          <p:cNvPr id="8" name="Picture 7"/>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5000"/>
                    </a14:imgEffect>
                  </a14:imgLayer>
                </a14:imgProps>
              </a:ext>
              <a:ext uri="{28A0092B-C50C-407E-A947-70E740481C1C}">
                <a14:useLocalDpi xmlns:a14="http://schemas.microsoft.com/office/drawing/2010/main" val="0"/>
              </a:ext>
            </a:extLst>
          </a:blip>
          <a:srcRect l="23820" t="-1166" r="25523" b="1"/>
          <a:stretch/>
        </p:blipFill>
        <p:spPr>
          <a:xfrm>
            <a:off x="1" y="2562635"/>
            <a:ext cx="3922826" cy="4295365"/>
          </a:xfrm>
          <a:prstGeom prst="rect">
            <a:avLst/>
          </a:prstGeom>
          <a:effectLst>
            <a:outerShdw blurRad="50800" dist="50800" dir="5400000" algn="ctr" rotWithShape="0">
              <a:srgbClr val="000000">
                <a:alpha val="0"/>
              </a:srgbClr>
            </a:outerShdw>
          </a:effectLst>
        </p:spPr>
      </p:pic>
      <p:sp>
        <p:nvSpPr>
          <p:cNvPr id="11" name="TextBox 10"/>
          <p:cNvSpPr txBox="1"/>
          <p:nvPr/>
        </p:nvSpPr>
        <p:spPr>
          <a:xfrm>
            <a:off x="182706" y="4949299"/>
            <a:ext cx="2799645" cy="1846659"/>
          </a:xfrm>
          <a:prstGeom prst="rect">
            <a:avLst/>
          </a:prstGeom>
          <a:solidFill>
            <a:schemeClr val="accent4">
              <a:lumMod val="75000"/>
              <a:alpha val="71000"/>
            </a:schemeClr>
          </a:solidFill>
        </p:spPr>
        <p:txBody>
          <a:bodyPr wrap="square" rtlCol="0">
            <a:spAutoFit/>
          </a:bodyPr>
          <a:lstStyle/>
          <a:p>
            <a:r>
              <a:rPr lang="en-IN" sz="1600" b="1" i="1" u="sng" dirty="0" smtClean="0">
                <a:solidFill>
                  <a:schemeClr val="bg1"/>
                </a:solidFill>
                <a:latin typeface="Century Gothic" panose="020B0502020202020204" pitchFamily="34" charset="0"/>
              </a:rPr>
              <a:t>Submitted by</a:t>
            </a:r>
            <a:r>
              <a:rPr lang="en-IN" sz="1600" b="1" i="1" dirty="0" smtClean="0">
                <a:solidFill>
                  <a:schemeClr val="bg1"/>
                </a:solidFill>
                <a:latin typeface="Century Gothic" panose="020B0502020202020204" pitchFamily="34" charset="0"/>
              </a:rPr>
              <a:t>: </a:t>
            </a:r>
          </a:p>
          <a:p>
            <a:pPr marL="342900" indent="-342900">
              <a:buFontTx/>
              <a:buAutoNum type="arabicPeriod"/>
            </a:pPr>
            <a:r>
              <a:rPr lang="en-IN" sz="1600" b="1" i="1" dirty="0">
                <a:solidFill>
                  <a:schemeClr val="bg1"/>
                </a:solidFill>
                <a:latin typeface="Century Gothic" panose="020B0502020202020204" pitchFamily="34" charset="0"/>
              </a:rPr>
              <a:t>Srinivas </a:t>
            </a:r>
            <a:r>
              <a:rPr lang="en-IN" sz="1600" b="1" i="1" dirty="0" err="1">
                <a:solidFill>
                  <a:schemeClr val="bg1"/>
                </a:solidFill>
                <a:latin typeface="Century Gothic" panose="020B0502020202020204" pitchFamily="34" charset="0"/>
              </a:rPr>
              <a:t>Gulla</a:t>
            </a:r>
            <a:endParaRPr lang="en-IN" sz="1600" b="1" i="1" dirty="0">
              <a:solidFill>
                <a:schemeClr val="bg1"/>
              </a:solidFill>
              <a:latin typeface="Century Gothic" panose="020B0502020202020204" pitchFamily="34" charset="0"/>
            </a:endParaRPr>
          </a:p>
          <a:p>
            <a:pPr marL="342900" indent="-342900">
              <a:buAutoNum type="arabicPeriod"/>
            </a:pPr>
            <a:r>
              <a:rPr lang="en-IN" sz="1600" b="1" i="1" dirty="0" smtClean="0">
                <a:solidFill>
                  <a:schemeClr val="bg1"/>
                </a:solidFill>
                <a:latin typeface="Century Gothic" panose="020B0502020202020204" pitchFamily="34" charset="0"/>
              </a:rPr>
              <a:t>Pradeep Kumar M </a:t>
            </a:r>
          </a:p>
          <a:p>
            <a:pPr marL="342900" indent="-342900">
              <a:buAutoNum type="arabicPeriod"/>
            </a:pPr>
            <a:r>
              <a:rPr lang="en-IN" sz="1600" b="1" i="1" dirty="0" err="1" smtClean="0">
                <a:solidFill>
                  <a:schemeClr val="bg1"/>
                </a:solidFill>
                <a:latin typeface="Century Gothic" panose="020B0502020202020204" pitchFamily="34" charset="0"/>
              </a:rPr>
              <a:t>Anusha</a:t>
            </a:r>
            <a:endParaRPr lang="en-IN" sz="1600" b="1" i="1" dirty="0" smtClean="0">
              <a:solidFill>
                <a:schemeClr val="bg1"/>
              </a:solidFill>
              <a:latin typeface="Century Gothic" panose="020B0502020202020204" pitchFamily="34" charset="0"/>
            </a:endParaRPr>
          </a:p>
          <a:p>
            <a:pPr marL="342900" indent="-342900">
              <a:buAutoNum type="arabicPeriod"/>
            </a:pPr>
            <a:r>
              <a:rPr lang="en-IN" sz="1600" b="1" i="1" dirty="0" smtClean="0">
                <a:solidFill>
                  <a:schemeClr val="bg1"/>
                </a:solidFill>
                <a:latin typeface="Century Gothic" panose="020B0502020202020204" pitchFamily="34" charset="0"/>
              </a:rPr>
              <a:t>Harsh Solanki</a:t>
            </a:r>
          </a:p>
          <a:p>
            <a:pPr marL="342900" indent="-342900">
              <a:buFontTx/>
              <a:buAutoNum type="arabicPeriod"/>
            </a:pPr>
            <a:r>
              <a:rPr lang="en-IN" sz="1600" b="1" i="1" dirty="0" err="1" smtClean="0">
                <a:solidFill>
                  <a:schemeClr val="bg1"/>
                </a:solidFill>
                <a:latin typeface="Century Gothic" panose="020B0502020202020204" pitchFamily="34" charset="0"/>
              </a:rPr>
              <a:t>Aniruddh</a:t>
            </a:r>
            <a:endParaRPr lang="en-IN" sz="1600" b="1" i="1" dirty="0">
              <a:solidFill>
                <a:schemeClr val="bg1"/>
              </a:solidFill>
              <a:latin typeface="Century Gothic" panose="020B0502020202020204" pitchFamily="34" charset="0"/>
            </a:endParaRPr>
          </a:p>
          <a:p>
            <a:endParaRPr lang="en-IN" b="1" i="1" dirty="0" smtClean="0">
              <a:latin typeface="Century Gothic" panose="020B0502020202020204" pitchFamily="34" charset="0"/>
            </a:endParaRPr>
          </a:p>
        </p:txBody>
      </p:sp>
      <p:sp>
        <p:nvSpPr>
          <p:cNvPr id="9" name="TextBox 8"/>
          <p:cNvSpPr txBox="1"/>
          <p:nvPr/>
        </p:nvSpPr>
        <p:spPr>
          <a:xfrm>
            <a:off x="969916" y="2166092"/>
            <a:ext cx="10203008" cy="1107996"/>
          </a:xfrm>
          <a:prstGeom prst="rect">
            <a:avLst/>
          </a:prstGeom>
          <a:solidFill>
            <a:srgbClr val="FFC000">
              <a:alpha val="30000"/>
            </a:srgbClr>
          </a:solidFill>
          <a:ln>
            <a:noFill/>
          </a:ln>
          <a:effectLst>
            <a:glow rad="228600">
              <a:srgbClr val="FFC000">
                <a:alpha val="59000"/>
              </a:srgbClr>
            </a:glow>
            <a:innerShdw blurRad="63500" dist="76200" dir="13500000">
              <a:prstClr val="black">
                <a:alpha val="71000"/>
              </a:prstClr>
            </a:innerShdw>
          </a:effectLst>
        </p:spPr>
        <p:txBody>
          <a:bodyPr wrap="square" rtlCol="0">
            <a:spAutoFit/>
          </a:bodyPr>
          <a:lstStyle/>
          <a:p>
            <a:pPr algn="ctr"/>
            <a:r>
              <a:rPr lang="en-IN" sz="6600" b="1" dirty="0" smtClean="0">
                <a:solidFill>
                  <a:schemeClr val="bg1"/>
                </a:solidFill>
                <a:latin typeface="Century Gothic" panose="020B0502020202020204" pitchFamily="34" charset="0"/>
              </a:rPr>
              <a:t>Thank you</a:t>
            </a:r>
            <a:endParaRPr lang="en-IN" sz="6600" b="1" dirty="0">
              <a:solidFill>
                <a:schemeClr val="bg1"/>
              </a:solidFill>
              <a:latin typeface="Century Gothic" panose="020B0502020202020204" pitchFamily="34" charset="0"/>
            </a:endParaRPr>
          </a:p>
        </p:txBody>
      </p:sp>
      <p:sp>
        <p:nvSpPr>
          <p:cNvPr id="12" name="TextBox 11"/>
          <p:cNvSpPr txBox="1"/>
          <p:nvPr/>
        </p:nvSpPr>
        <p:spPr>
          <a:xfrm>
            <a:off x="8082438" y="5839118"/>
            <a:ext cx="3434650" cy="400110"/>
          </a:xfrm>
          <a:prstGeom prst="rect">
            <a:avLst/>
          </a:prstGeom>
          <a:solidFill>
            <a:schemeClr val="accent4">
              <a:lumMod val="75000"/>
              <a:alpha val="71000"/>
            </a:schemeClr>
          </a:solidFill>
        </p:spPr>
        <p:txBody>
          <a:bodyPr wrap="square" rtlCol="0">
            <a:spAutoFit/>
          </a:bodyPr>
          <a:lstStyle/>
          <a:p>
            <a:r>
              <a:rPr lang="en-IN" sz="2000" b="1" i="1" dirty="0" smtClean="0">
                <a:solidFill>
                  <a:schemeClr val="bg1"/>
                </a:solidFill>
                <a:latin typeface="Century Gothic" panose="020B0502020202020204" pitchFamily="34" charset="0"/>
              </a:rPr>
              <a:t>Mentor: </a:t>
            </a:r>
            <a:r>
              <a:rPr lang="en-IN" sz="2000" b="1" i="1" dirty="0" err="1" smtClean="0">
                <a:solidFill>
                  <a:schemeClr val="bg1"/>
                </a:solidFill>
                <a:latin typeface="Century Gothic" panose="020B0502020202020204" pitchFamily="34" charset="0"/>
              </a:rPr>
              <a:t>Abhirupa</a:t>
            </a:r>
            <a:r>
              <a:rPr lang="en-IN" sz="2000" b="1" i="1" dirty="0" smtClean="0">
                <a:solidFill>
                  <a:schemeClr val="bg1"/>
                </a:solidFill>
                <a:latin typeface="Century Gothic" panose="020B0502020202020204" pitchFamily="34" charset="0"/>
              </a:rPr>
              <a:t> </a:t>
            </a:r>
            <a:r>
              <a:rPr lang="en-IN" sz="2000" b="1" i="1" dirty="0" err="1">
                <a:solidFill>
                  <a:schemeClr val="bg1"/>
                </a:solidFill>
                <a:latin typeface="Century Gothic" panose="020B0502020202020204" pitchFamily="34" charset="0"/>
              </a:rPr>
              <a:t>Lodh</a:t>
            </a:r>
            <a:endParaRPr lang="en-IN" sz="2000" b="1"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58606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765" y="953588"/>
            <a:ext cx="6035040" cy="369332"/>
          </a:xfrm>
          <a:prstGeom prst="rect">
            <a:avLst/>
          </a:prstGeom>
          <a:noFill/>
        </p:spPr>
        <p:txBody>
          <a:bodyPr wrap="square" rtlCol="0">
            <a:spAutoFit/>
          </a:bodyPr>
          <a:lstStyle/>
          <a:p>
            <a:r>
              <a:rPr lang="en-IN" dirty="0" smtClean="0">
                <a:latin typeface="Century Gothic" panose="020B0502020202020204" pitchFamily="34" charset="0"/>
              </a:rPr>
              <a:t>Additional Slides if required for explanation . . . </a:t>
            </a:r>
            <a:endParaRPr lang="en-IN" dirty="0">
              <a:latin typeface="Century Gothic" panose="020B0502020202020204" pitchFamily="34" charset="0"/>
            </a:endParaRPr>
          </a:p>
        </p:txBody>
      </p:sp>
    </p:spTree>
    <p:extLst>
      <p:ext uri="{BB962C8B-B14F-4D97-AF65-F5344CB8AC3E}">
        <p14:creationId xmlns:p14="http://schemas.microsoft.com/office/powerpoint/2010/main" val="78585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pic>
        <p:nvPicPr>
          <p:cNvPr id="5" name="table"/>
          <p:cNvPicPr>
            <a:picLocks noChangeAspect="1"/>
          </p:cNvPicPr>
          <p:nvPr/>
        </p:nvPicPr>
        <p:blipFill>
          <a:blip r:embed="rId2"/>
          <a:stretch>
            <a:fillRect/>
          </a:stretch>
        </p:blipFill>
        <p:spPr>
          <a:xfrm>
            <a:off x="2551849" y="2548836"/>
            <a:ext cx="6986046" cy="3406247"/>
          </a:xfrm>
          <a:prstGeom prst="rect">
            <a:avLst/>
          </a:prstGeom>
        </p:spPr>
      </p:pic>
      <p:sp>
        <p:nvSpPr>
          <p:cNvPr id="6" name="TextBox 5"/>
          <p:cNvSpPr txBox="1"/>
          <p:nvPr/>
        </p:nvSpPr>
        <p:spPr>
          <a:xfrm>
            <a:off x="240323" y="1638492"/>
            <a:ext cx="5107577" cy="369332"/>
          </a:xfrm>
          <a:prstGeom prst="rect">
            <a:avLst/>
          </a:prstGeom>
          <a:noFill/>
        </p:spPr>
        <p:txBody>
          <a:bodyPr wrap="square" rtlCol="0">
            <a:spAutoFit/>
          </a:bodyPr>
          <a:lstStyle/>
          <a:p>
            <a:r>
              <a:rPr lang="en-IN" dirty="0" smtClean="0">
                <a:latin typeface="Century Gothic" panose="020B0502020202020204" pitchFamily="34" charset="0"/>
              </a:rPr>
              <a:t>Unique tokens from each of the speeches </a:t>
            </a:r>
            <a:endParaRPr lang="en-IN" dirty="0">
              <a:latin typeface="Century Gothic" panose="020B0502020202020204" pitchFamily="34" charset="0"/>
            </a:endParaRPr>
          </a:p>
        </p:txBody>
      </p:sp>
    </p:spTree>
    <p:extLst>
      <p:ext uri="{BB962C8B-B14F-4D97-AF65-F5344CB8AC3E}">
        <p14:creationId xmlns:p14="http://schemas.microsoft.com/office/powerpoint/2010/main" val="768888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094" y="1975563"/>
            <a:ext cx="8857957" cy="3984607"/>
          </a:xfrm>
          <a:prstGeom prst="rect">
            <a:avLst/>
          </a:prstGeom>
        </p:spPr>
      </p:pic>
      <p:sp>
        <p:nvSpPr>
          <p:cNvPr id="6" name="TextBox 5"/>
          <p:cNvSpPr txBox="1"/>
          <p:nvPr/>
        </p:nvSpPr>
        <p:spPr>
          <a:xfrm>
            <a:off x="613955" y="2880863"/>
            <a:ext cx="2523140" cy="2308324"/>
          </a:xfrm>
          <a:prstGeom prst="rect">
            <a:avLst/>
          </a:prstGeom>
          <a:noFill/>
        </p:spPr>
        <p:txBody>
          <a:bodyPr wrap="square" rtlCol="0">
            <a:spAutoFit/>
          </a:bodyPr>
          <a:lstStyle/>
          <a:p>
            <a:pPr algn="ctr"/>
            <a:r>
              <a:rPr lang="en-IN" dirty="0" smtClean="0">
                <a:latin typeface="Century Gothic" panose="020B0502020202020204" pitchFamily="34" charset="0"/>
              </a:rPr>
              <a:t>Considering Bag of Words (BOW) from each speech, here is a graph that indicates how many of the words are unique from all the words</a:t>
            </a:r>
            <a:endParaRPr lang="en-IN" dirty="0">
              <a:latin typeface="Century Gothic" panose="020B0502020202020204" pitchFamily="34" charset="0"/>
            </a:endParaRPr>
          </a:p>
        </p:txBody>
      </p:sp>
    </p:spTree>
    <p:extLst>
      <p:ext uri="{BB962C8B-B14F-4D97-AF65-F5344CB8AC3E}">
        <p14:creationId xmlns:p14="http://schemas.microsoft.com/office/powerpoint/2010/main" val="30295338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
        <p:nvSpPr>
          <p:cNvPr id="6" name="TextBox 5"/>
          <p:cNvSpPr txBox="1"/>
          <p:nvPr/>
        </p:nvSpPr>
        <p:spPr>
          <a:xfrm>
            <a:off x="1217187" y="4549676"/>
            <a:ext cx="9335262"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Century Gothic" panose="020B0502020202020204" pitchFamily="34" charset="0"/>
              </a:rPr>
              <a:t> It is word frequency distribution of speech, We can observe that words with less frequencies are more in number indicating left skewed histogram as above</a:t>
            </a:r>
          </a:p>
          <a:p>
            <a:pPr marL="285750" indent="-285750">
              <a:buFont typeface="Arial" panose="020B0604020202020204" pitchFamily="34" charset="0"/>
              <a:buChar char="•"/>
            </a:pPr>
            <a:r>
              <a:rPr lang="en-US" sz="1600" dirty="0" smtClean="0">
                <a:latin typeface="Century Gothic" panose="020B0502020202020204" pitchFamily="34" charset="0"/>
              </a:rPr>
              <a:t> when we dive into distribution of words with higher frequencies it appears to be near normal distribution</a:t>
            </a:r>
          </a:p>
          <a:p>
            <a:pPr marL="285750" indent="-285750">
              <a:buFont typeface="Arial" panose="020B0604020202020204" pitchFamily="34" charset="0"/>
              <a:buChar char="•"/>
            </a:pPr>
            <a:r>
              <a:rPr lang="en-US" sz="1600" dirty="0" smtClean="0">
                <a:latin typeface="Century Gothic" panose="020B0502020202020204" pitchFamily="34" charset="0"/>
              </a:rPr>
              <a:t>This observation is common among all speeches </a:t>
            </a:r>
          </a:p>
          <a:p>
            <a:pPr marL="285750" indent="-285750">
              <a:buFont typeface="Arial" panose="020B0604020202020204" pitchFamily="34" charset="0"/>
              <a:buChar char="•"/>
            </a:pPr>
            <a:r>
              <a:rPr lang="en-US" sz="1600" dirty="0" smtClean="0">
                <a:latin typeface="Century Gothic" panose="020B0502020202020204" pitchFamily="34" charset="0"/>
              </a:rPr>
              <a:t>it indicates that all FM speeches use some set of common words which are having higher frequencies, commonly used words are shared by all FM speeches.</a:t>
            </a:r>
            <a:endParaRPr lang="en-US" sz="1600" dirty="0">
              <a:latin typeface="Century Gothic" panose="020B0502020202020204" pitchFamily="34" charset="0"/>
            </a:endParaRPr>
          </a:p>
        </p:txBody>
      </p:sp>
      <p:pic>
        <p:nvPicPr>
          <p:cNvPr id="9" name="Content Placeholder 3">
            <a:extLst>
              <a:ext uri="{FF2B5EF4-FFF2-40B4-BE49-F238E27FC236}">
                <a16:creationId xmlns:a16="http://schemas.microsoft.com/office/drawing/2014/main" id="{F15A0B47-F843-417C-9F6A-19C8A9CDA96C}"/>
              </a:ext>
            </a:extLst>
          </p:cNvPr>
          <p:cNvPicPr>
            <a:picLocks noGrp="1" noChangeAspect="1"/>
          </p:cNvPicPr>
          <p:nvPr/>
        </p:nvPicPr>
        <p:blipFill>
          <a:blip r:embed="rId2"/>
          <a:stretch>
            <a:fillRect/>
          </a:stretch>
        </p:blipFill>
        <p:spPr>
          <a:xfrm>
            <a:off x="1217187" y="1449318"/>
            <a:ext cx="4791957" cy="2856595"/>
          </a:xfrm>
          <a:prstGeom prst="rect">
            <a:avLst/>
          </a:prstGeom>
        </p:spPr>
      </p:pic>
      <p:pic>
        <p:nvPicPr>
          <p:cNvPr id="10" name="Picture 9">
            <a:extLst>
              <a:ext uri="{FF2B5EF4-FFF2-40B4-BE49-F238E27FC236}">
                <a16:creationId xmlns:a16="http://schemas.microsoft.com/office/drawing/2014/main" id="{A76B87F0-5E23-42E7-8635-692281685424}"/>
              </a:ext>
            </a:extLst>
          </p:cNvPr>
          <p:cNvPicPr>
            <a:picLocks noChangeAspect="1"/>
          </p:cNvPicPr>
          <p:nvPr/>
        </p:nvPicPr>
        <p:blipFill>
          <a:blip r:embed="rId3"/>
          <a:stretch>
            <a:fillRect/>
          </a:stretch>
        </p:blipFill>
        <p:spPr>
          <a:xfrm>
            <a:off x="6411387" y="1571199"/>
            <a:ext cx="4760992" cy="2856595"/>
          </a:xfrm>
          <a:prstGeom prst="rect">
            <a:avLst/>
          </a:prstGeom>
        </p:spPr>
      </p:pic>
    </p:spTree>
    <p:extLst>
      <p:ext uri="{BB962C8B-B14F-4D97-AF65-F5344CB8AC3E}">
        <p14:creationId xmlns:p14="http://schemas.microsoft.com/office/powerpoint/2010/main" val="1659864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8638" y="1801569"/>
            <a:ext cx="6648996" cy="646331"/>
          </a:xfrm>
          <a:prstGeom prst="rect">
            <a:avLst/>
          </a:prstGeom>
          <a:noFill/>
        </p:spPr>
        <p:txBody>
          <a:bodyPr wrap="square" rtlCol="0">
            <a:spAutoFit/>
          </a:bodyPr>
          <a:lstStyle/>
          <a:p>
            <a:r>
              <a:rPr lang="en-IN" dirty="0" smtClean="0">
                <a:latin typeface="Century Gothic" panose="020B0502020202020204" pitchFamily="34" charset="0"/>
              </a:rPr>
              <a:t>Here is a specific speech with its most occurring words and counts </a:t>
            </a:r>
            <a:endParaRPr lang="en-IN" dirty="0">
              <a:latin typeface="Century Gothic" panose="020B0502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64" y="3180471"/>
            <a:ext cx="6067352" cy="3304696"/>
          </a:xfrm>
          <a:prstGeom prst="rect">
            <a:avLst/>
          </a:prstGeom>
        </p:spPr>
      </p:pic>
      <p:pic>
        <p:nvPicPr>
          <p:cNvPr id="7" name="Picture 6"/>
          <p:cNvPicPr>
            <a:picLocks noChangeAspect="1"/>
          </p:cNvPicPr>
          <p:nvPr/>
        </p:nvPicPr>
        <p:blipFill>
          <a:blip r:embed="rId3"/>
          <a:stretch>
            <a:fillRect/>
          </a:stretch>
        </p:blipFill>
        <p:spPr>
          <a:xfrm>
            <a:off x="7197634" y="3620393"/>
            <a:ext cx="3435531" cy="2728216"/>
          </a:xfrm>
          <a:prstGeom prst="rect">
            <a:avLst/>
          </a:prstGeom>
        </p:spPr>
      </p:pic>
      <p:sp>
        <p:nvSpPr>
          <p:cNvPr id="8" name="TextBox 7"/>
          <p:cNvSpPr txBox="1"/>
          <p:nvPr/>
        </p:nvSpPr>
        <p:spPr>
          <a:xfrm>
            <a:off x="7347856" y="3251061"/>
            <a:ext cx="3135086" cy="369332"/>
          </a:xfrm>
          <a:prstGeom prst="rect">
            <a:avLst/>
          </a:prstGeom>
          <a:noFill/>
        </p:spPr>
        <p:txBody>
          <a:bodyPr wrap="square" rtlCol="0">
            <a:spAutoFit/>
          </a:bodyPr>
          <a:lstStyle/>
          <a:p>
            <a:r>
              <a:rPr lang="en-IN" dirty="0" err="1" smtClean="0"/>
              <a:t>Pranab</a:t>
            </a:r>
            <a:r>
              <a:rPr lang="en-IN" dirty="0" smtClean="0"/>
              <a:t> </a:t>
            </a:r>
            <a:r>
              <a:rPr lang="en-IN" dirty="0" err="1" smtClean="0"/>
              <a:t>Mukharjee</a:t>
            </a:r>
            <a:r>
              <a:rPr lang="en-IN" dirty="0" smtClean="0"/>
              <a:t> : Feb, 2010 </a:t>
            </a:r>
            <a:endParaRPr lang="en-IN" dirty="0"/>
          </a:p>
        </p:txBody>
      </p:sp>
      <p:sp>
        <p:nvSpPr>
          <p:cNvPr id="10" name="Rectangle 9">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11732374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Analysis on Lexicon Dictionary Coverage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216" y="2259592"/>
            <a:ext cx="8268789" cy="4073751"/>
          </a:xfrm>
          <a:prstGeom prst="rect">
            <a:avLst/>
          </a:prstGeom>
        </p:spPr>
      </p:pic>
      <p:sp>
        <p:nvSpPr>
          <p:cNvPr id="3" name="TextBox 2"/>
          <p:cNvSpPr txBox="1"/>
          <p:nvPr/>
        </p:nvSpPr>
        <p:spPr>
          <a:xfrm>
            <a:off x="240323" y="1613261"/>
            <a:ext cx="9297572" cy="646331"/>
          </a:xfrm>
          <a:prstGeom prst="rect">
            <a:avLst/>
          </a:prstGeom>
          <a:noFill/>
        </p:spPr>
        <p:txBody>
          <a:bodyPr wrap="square" rtlCol="0">
            <a:spAutoFit/>
          </a:bodyPr>
          <a:lstStyle/>
          <a:p>
            <a:r>
              <a:rPr lang="en-IN" dirty="0" smtClean="0">
                <a:latin typeface="Century Gothic" panose="020B0502020202020204" pitchFamily="34" charset="0"/>
              </a:rPr>
              <a:t>This is a representation of sentiment polarity of lexicon words found for the 2010 </a:t>
            </a:r>
            <a:r>
              <a:rPr lang="en-IN" dirty="0" err="1" smtClean="0">
                <a:latin typeface="Century Gothic" panose="020B0502020202020204" pitchFamily="34" charset="0"/>
              </a:rPr>
              <a:t>Pranab</a:t>
            </a:r>
            <a:r>
              <a:rPr lang="en-IN" dirty="0" smtClean="0">
                <a:latin typeface="Century Gothic" panose="020B0502020202020204" pitchFamily="34" charset="0"/>
              </a:rPr>
              <a:t> </a:t>
            </a:r>
            <a:r>
              <a:rPr lang="en-IN" dirty="0" err="1" smtClean="0">
                <a:latin typeface="Century Gothic" panose="020B0502020202020204" pitchFamily="34" charset="0"/>
              </a:rPr>
              <a:t>Mukharjee</a:t>
            </a:r>
            <a:r>
              <a:rPr lang="en-IN" dirty="0" smtClean="0">
                <a:latin typeface="Century Gothic" panose="020B0502020202020204" pitchFamily="34" charset="0"/>
              </a:rPr>
              <a:t> speech</a:t>
            </a:r>
            <a:endParaRPr lang="en-IN" dirty="0">
              <a:latin typeface="Century Gothic" panose="020B0502020202020204" pitchFamily="34" charset="0"/>
            </a:endParaRPr>
          </a:p>
        </p:txBody>
      </p:sp>
      <p:sp>
        <p:nvSpPr>
          <p:cNvPr id="5" name="TextBox 4"/>
          <p:cNvSpPr txBox="1"/>
          <p:nvPr/>
        </p:nvSpPr>
        <p:spPr>
          <a:xfrm>
            <a:off x="240323" y="2784564"/>
            <a:ext cx="2659631" cy="1200329"/>
          </a:xfrm>
          <a:prstGeom prst="rect">
            <a:avLst/>
          </a:prstGeom>
          <a:noFill/>
        </p:spPr>
        <p:txBody>
          <a:bodyPr wrap="square" rtlCol="0">
            <a:spAutoFit/>
          </a:bodyPr>
          <a:lstStyle/>
          <a:p>
            <a:r>
              <a:rPr lang="en-IN" dirty="0" smtClean="0">
                <a:latin typeface="Century Gothic" panose="020B0502020202020204" pitchFamily="34" charset="0"/>
              </a:rPr>
              <a:t>As we can see, there are a lot of words with positive polarity over negative polarity</a:t>
            </a:r>
            <a:endParaRPr lang="en-IN" dirty="0">
              <a:latin typeface="Century Gothic" panose="020B0502020202020204" pitchFamily="34" charset="0"/>
            </a:endParaRPr>
          </a:p>
        </p:txBody>
      </p:sp>
    </p:spTree>
    <p:extLst>
      <p:ext uri="{BB962C8B-B14F-4D97-AF65-F5344CB8AC3E}">
        <p14:creationId xmlns:p14="http://schemas.microsoft.com/office/powerpoint/2010/main" val="37569851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534D6A-6037-47AD-90FB-0D8F1787CFE0}"/>
              </a:ext>
            </a:extLst>
          </p:cNvPr>
          <p:cNvSpPr txBox="1"/>
          <p:nvPr/>
        </p:nvSpPr>
        <p:spPr>
          <a:xfrm>
            <a:off x="647114" y="647114"/>
            <a:ext cx="6372664" cy="461665"/>
          </a:xfrm>
          <a:prstGeom prst="rect">
            <a:avLst/>
          </a:prstGeom>
          <a:noFill/>
        </p:spPr>
        <p:txBody>
          <a:bodyPr wrap="square" rtlCol="0">
            <a:spAutoFit/>
          </a:bodyPr>
          <a:lstStyle/>
          <a:p>
            <a:r>
              <a:rPr lang="en-US" sz="2400" b="1" dirty="0" smtClean="0">
                <a:solidFill>
                  <a:srgbClr val="FFC000"/>
                </a:solidFill>
                <a:latin typeface="Century Gothic" panose="020B0502020202020204" pitchFamily="34" charset="0"/>
              </a:rPr>
              <a:t>Contents</a:t>
            </a:r>
            <a:endParaRPr lang="en-US" sz="2400" b="1" dirty="0">
              <a:solidFill>
                <a:srgbClr val="FFC000"/>
              </a:solidFill>
              <a:latin typeface="Century Gothic" panose="020B0502020202020204" pitchFamily="34" charset="0"/>
            </a:endParaRPr>
          </a:p>
        </p:txBody>
      </p:sp>
      <p:sp>
        <p:nvSpPr>
          <p:cNvPr id="6" name="TextBox 5">
            <a:extLst>
              <a:ext uri="{FF2B5EF4-FFF2-40B4-BE49-F238E27FC236}">
                <a16:creationId xmlns:a16="http://schemas.microsoft.com/office/drawing/2014/main" id="{33D4C0C9-5B97-4BFA-A224-24E31E1D240C}"/>
              </a:ext>
            </a:extLst>
          </p:cNvPr>
          <p:cNvSpPr txBox="1"/>
          <p:nvPr/>
        </p:nvSpPr>
        <p:spPr>
          <a:xfrm>
            <a:off x="647114" y="1336431"/>
            <a:ext cx="6949440"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Century Gothic" panose="020B0502020202020204" pitchFamily="34" charset="0"/>
              </a:rPr>
              <a:t>Project Objective </a:t>
            </a:r>
            <a:r>
              <a:rPr lang="en-US" dirty="0">
                <a:latin typeface="Century Gothic" panose="020B0502020202020204" pitchFamily="34" charset="0"/>
              </a:rPr>
              <a:t>and Introduction to </a:t>
            </a:r>
            <a:r>
              <a:rPr lang="en-US" dirty="0" smtClean="0">
                <a:latin typeface="Century Gothic" panose="020B0502020202020204" pitchFamily="34" charset="0"/>
              </a:rPr>
              <a:t>Dataset</a:t>
            </a:r>
          </a:p>
          <a:p>
            <a:pPr marL="285750" indent="-285750">
              <a:lnSpc>
                <a:spcPct val="150000"/>
              </a:lnSpc>
              <a:buFont typeface="Arial" panose="020B0604020202020204" pitchFamily="34" charset="0"/>
              <a:buChar char="•"/>
            </a:pPr>
            <a:r>
              <a:rPr lang="en-US" strike="sngStrike" dirty="0" smtClean="0">
                <a:latin typeface="Century Gothic" panose="020B0502020202020204" pitchFamily="34" charset="0"/>
              </a:rPr>
              <a:t>Data </a:t>
            </a:r>
            <a:r>
              <a:rPr lang="en-US" strike="sngStrike" dirty="0">
                <a:latin typeface="Century Gothic" panose="020B0502020202020204" pitchFamily="34" charset="0"/>
              </a:rPr>
              <a:t>Understanding: </a:t>
            </a:r>
            <a:br>
              <a:rPr lang="en-US" strike="sngStrike" dirty="0">
                <a:latin typeface="Century Gothic" panose="020B0502020202020204" pitchFamily="34" charset="0"/>
              </a:rPr>
            </a:br>
            <a:r>
              <a:rPr lang="en-US" strike="sngStrike" dirty="0" smtClean="0">
                <a:latin typeface="Century Gothic" panose="020B0502020202020204" pitchFamily="34" charset="0"/>
              </a:rPr>
              <a:t>- Data Pre-processing </a:t>
            </a:r>
            <a:r>
              <a:rPr lang="en-US" strike="sngStrike" dirty="0">
                <a:latin typeface="Century Gothic" panose="020B0502020202020204" pitchFamily="34" charset="0"/>
              </a:rPr>
              <a:t/>
            </a:r>
            <a:br>
              <a:rPr lang="en-US" strike="sngStrike" dirty="0">
                <a:latin typeface="Century Gothic" panose="020B0502020202020204" pitchFamily="34" charset="0"/>
              </a:rPr>
            </a:br>
            <a:r>
              <a:rPr lang="en-US" strike="sngStrike" dirty="0" smtClean="0">
                <a:latin typeface="Century Gothic" panose="020B0502020202020204" pitchFamily="34" charset="0"/>
              </a:rPr>
              <a:t>- Data Processing with EDA</a:t>
            </a:r>
            <a:endParaRPr lang="en-US" strike="sngStrike" dirty="0">
              <a:latin typeface="Century Gothic" panose="020B0502020202020204" pitchFamily="34" charset="0"/>
            </a:endParaRPr>
          </a:p>
          <a:p>
            <a:pPr marL="285750" indent="-285750">
              <a:lnSpc>
                <a:spcPct val="150000"/>
              </a:lnSpc>
              <a:buFont typeface="Arial" panose="020B0604020202020204" pitchFamily="34" charset="0"/>
              <a:buChar char="•"/>
            </a:pPr>
            <a:r>
              <a:rPr lang="en-US" dirty="0" smtClean="0">
                <a:latin typeface="Century Gothic" panose="020B0502020202020204" pitchFamily="34" charset="0"/>
              </a:rPr>
              <a:t>Analysis on Lexicon Dictionary Coverage</a:t>
            </a:r>
            <a:endParaRPr lang="en-US" dirty="0">
              <a:latin typeface="Century Gothic" panose="020B0502020202020204" pitchFamily="34" charset="0"/>
            </a:endParaRPr>
          </a:p>
          <a:p>
            <a:pPr marL="285750" indent="-285750">
              <a:lnSpc>
                <a:spcPct val="150000"/>
              </a:lnSpc>
              <a:buFont typeface="Arial" panose="020B0604020202020204" pitchFamily="34" charset="0"/>
              <a:buChar char="•"/>
            </a:pPr>
            <a:r>
              <a:rPr lang="en-US" dirty="0" smtClean="0">
                <a:latin typeface="Century Gothic" panose="020B0502020202020204" pitchFamily="34" charset="0"/>
              </a:rPr>
              <a:t>Algorithm selection and coverage expansion</a:t>
            </a:r>
          </a:p>
          <a:p>
            <a:pPr marL="285750" indent="-285750">
              <a:lnSpc>
                <a:spcPct val="150000"/>
              </a:lnSpc>
              <a:buFont typeface="Arial" panose="020B0604020202020204" pitchFamily="34" charset="0"/>
              <a:buChar char="•"/>
            </a:pPr>
            <a:r>
              <a:rPr lang="en-US" dirty="0" smtClean="0">
                <a:latin typeface="Century Gothic" panose="020B0502020202020204" pitchFamily="34" charset="0"/>
              </a:rPr>
              <a:t>Sector wise Correlation with GDP</a:t>
            </a:r>
            <a:br>
              <a:rPr lang="en-US" dirty="0" smtClean="0">
                <a:latin typeface="Century Gothic" panose="020B0502020202020204" pitchFamily="34" charset="0"/>
              </a:rPr>
            </a:br>
            <a:r>
              <a:rPr lang="en-US" dirty="0" smtClean="0">
                <a:latin typeface="Century Gothic" panose="020B0502020202020204" pitchFamily="34" charset="0"/>
              </a:rPr>
              <a:t>1. Topic Modeling</a:t>
            </a:r>
            <a:br>
              <a:rPr lang="en-US" dirty="0" smtClean="0">
                <a:latin typeface="Century Gothic" panose="020B0502020202020204" pitchFamily="34" charset="0"/>
              </a:rPr>
            </a:br>
            <a:r>
              <a:rPr lang="en-US" dirty="0" smtClean="0">
                <a:latin typeface="Century Gothic" panose="020B0502020202020204" pitchFamily="34" charset="0"/>
              </a:rPr>
              <a:t>2. Custom Mapping </a:t>
            </a:r>
          </a:p>
          <a:p>
            <a:pPr marL="285750" indent="-285750">
              <a:lnSpc>
                <a:spcPct val="150000"/>
              </a:lnSpc>
              <a:buFont typeface="Arial" panose="020B0604020202020204" pitchFamily="34" charset="0"/>
              <a:buChar char="•"/>
            </a:pPr>
            <a:r>
              <a:rPr lang="en-US" dirty="0">
                <a:latin typeface="Century Gothic" panose="020B0502020202020204" pitchFamily="34" charset="0"/>
              </a:rPr>
              <a:t>Classification</a:t>
            </a:r>
            <a:r>
              <a:rPr lang="en-US" dirty="0" smtClean="0">
                <a:latin typeface="Century Gothic" panose="020B0502020202020204" pitchFamily="34" charset="0"/>
              </a:rPr>
              <a:t> – Prediction on 2020 Speech</a:t>
            </a:r>
            <a:endParaRPr lang="en-US" dirty="0">
              <a:latin typeface="Century Gothic" panose="020B0502020202020204" pitchFamily="34" charset="0"/>
            </a:endParaRPr>
          </a:p>
          <a:p>
            <a:pPr marL="285750" indent="-285750">
              <a:lnSpc>
                <a:spcPct val="150000"/>
              </a:lnSpc>
              <a:buFont typeface="Arial" panose="020B0604020202020204" pitchFamily="34" charset="0"/>
              <a:buChar char="•"/>
            </a:pPr>
            <a:r>
              <a:rPr lang="en-US" dirty="0" smtClean="0">
                <a:latin typeface="Century Gothic" panose="020B0502020202020204" pitchFamily="34" charset="0"/>
              </a:rPr>
              <a:t>Conclusion</a:t>
            </a:r>
          </a:p>
        </p:txBody>
      </p:sp>
      <p:sp>
        <p:nvSpPr>
          <p:cNvPr id="2" name="TextBox 1"/>
          <p:cNvSpPr txBox="1"/>
          <p:nvPr/>
        </p:nvSpPr>
        <p:spPr>
          <a:xfrm>
            <a:off x="4445391" y="1969477"/>
            <a:ext cx="2827606" cy="338554"/>
          </a:xfrm>
          <a:prstGeom prst="rect">
            <a:avLst/>
          </a:prstGeom>
          <a:noFill/>
        </p:spPr>
        <p:txBody>
          <a:bodyPr wrap="square" rtlCol="0">
            <a:spAutoFit/>
          </a:bodyPr>
          <a:lstStyle/>
          <a:p>
            <a:r>
              <a:rPr lang="en-IN" sz="1600" dirty="0" smtClean="0">
                <a:latin typeface="Century Gothic" panose="020B0502020202020204" pitchFamily="34" charset="0"/>
              </a:rPr>
              <a:t>Not in this presentation</a:t>
            </a:r>
            <a:endParaRPr lang="en-IN" sz="1600" dirty="0">
              <a:latin typeface="Century Gothic" panose="020B0502020202020204" pitchFamily="34" charset="0"/>
            </a:endParaRPr>
          </a:p>
        </p:txBody>
      </p:sp>
    </p:spTree>
    <p:extLst>
      <p:ext uri="{BB962C8B-B14F-4D97-AF65-F5344CB8AC3E}">
        <p14:creationId xmlns:p14="http://schemas.microsoft.com/office/powerpoint/2010/main" val="164833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Algorithm selection and coverage expansion</a:t>
            </a:r>
          </a:p>
        </p:txBody>
      </p:sp>
      <p:sp>
        <p:nvSpPr>
          <p:cNvPr id="3" name="TextBox 2"/>
          <p:cNvSpPr txBox="1"/>
          <p:nvPr/>
        </p:nvSpPr>
        <p:spPr>
          <a:xfrm>
            <a:off x="240322" y="1613261"/>
            <a:ext cx="11548403" cy="1477328"/>
          </a:xfrm>
          <a:prstGeom prst="rect">
            <a:avLst/>
          </a:prstGeom>
          <a:noFill/>
        </p:spPr>
        <p:txBody>
          <a:bodyPr wrap="square" rtlCol="0">
            <a:spAutoFit/>
          </a:bodyPr>
          <a:lstStyle/>
          <a:p>
            <a:r>
              <a:rPr lang="en-IN" dirty="0" smtClean="0">
                <a:latin typeface="Century Gothic" panose="020B0502020202020204" pitchFamily="34" charset="0"/>
              </a:rPr>
              <a:t>We’ve seen VADER giving us the most coverage. Hence, we selected this </a:t>
            </a:r>
            <a:r>
              <a:rPr lang="en-IN" dirty="0" err="1" smtClean="0">
                <a:latin typeface="Century Gothic" panose="020B0502020202020204" pitchFamily="34" charset="0"/>
              </a:rPr>
              <a:t>algo</a:t>
            </a:r>
            <a:r>
              <a:rPr lang="en-IN" dirty="0" smtClean="0">
                <a:latin typeface="Century Gothic" panose="020B0502020202020204" pitchFamily="34" charset="0"/>
              </a:rPr>
              <a:t> and went ahead to see which are the most common words that have been assigned Zero Polarity. Considering the importance of words, we’ve given custom polarity to these words and tried re-running the model. </a:t>
            </a:r>
          </a:p>
          <a:p>
            <a:endParaRPr lang="en-IN" dirty="0">
              <a:latin typeface="Century Gothic" panose="020B0502020202020204" pitchFamily="34" charset="0"/>
            </a:endParaRPr>
          </a:p>
          <a:p>
            <a:endParaRPr lang="en-IN" dirty="0" smtClean="0">
              <a:latin typeface="Century Gothic" panose="020B0502020202020204" pitchFamily="34" charset="0"/>
            </a:endParaRPr>
          </a:p>
        </p:txBody>
      </p:sp>
      <p:pic>
        <p:nvPicPr>
          <p:cNvPr id="5" name="Picture 4">
            <a:extLst>
              <a:ext uri="{FF2B5EF4-FFF2-40B4-BE49-F238E27FC236}">
                <a16:creationId xmlns:a16="http://schemas.microsoft.com/office/drawing/2014/main" id="{5E4C3B3F-6CE3-4402-88FF-56B7ACFA8854}"/>
              </a:ext>
            </a:extLst>
          </p:cNvPr>
          <p:cNvPicPr>
            <a:picLocks noChangeAspect="1"/>
          </p:cNvPicPr>
          <p:nvPr/>
        </p:nvPicPr>
        <p:blipFill>
          <a:blip r:embed="rId2"/>
          <a:stretch>
            <a:fillRect/>
          </a:stretch>
        </p:blipFill>
        <p:spPr>
          <a:xfrm>
            <a:off x="4654576" y="2962675"/>
            <a:ext cx="6249809" cy="3895325"/>
          </a:xfrm>
          <a:prstGeom prst="rect">
            <a:avLst/>
          </a:prstGeom>
        </p:spPr>
      </p:pic>
      <p:sp>
        <p:nvSpPr>
          <p:cNvPr id="2" name="TextBox 1"/>
          <p:cNvSpPr txBox="1"/>
          <p:nvPr/>
        </p:nvSpPr>
        <p:spPr>
          <a:xfrm>
            <a:off x="240322" y="3090589"/>
            <a:ext cx="4167052" cy="646331"/>
          </a:xfrm>
          <a:prstGeom prst="rect">
            <a:avLst/>
          </a:prstGeom>
          <a:noFill/>
        </p:spPr>
        <p:txBody>
          <a:bodyPr wrap="square" rtlCol="0">
            <a:spAutoFit/>
          </a:bodyPr>
          <a:lstStyle/>
          <a:p>
            <a:r>
              <a:rPr lang="en-IN" dirty="0" smtClean="0">
                <a:latin typeface="Century Gothic" panose="020B0502020202020204" pitchFamily="34" charset="0"/>
              </a:rPr>
              <a:t>Coverage for Vader and AFINN Combined</a:t>
            </a:r>
            <a:endParaRPr lang="en-IN" dirty="0">
              <a:latin typeface="Century Gothic" panose="020B0502020202020204" pitchFamily="34" charset="0"/>
            </a:endParaRPr>
          </a:p>
        </p:txBody>
      </p:sp>
    </p:spTree>
    <p:extLst>
      <p:ext uri="{BB962C8B-B14F-4D97-AF65-F5344CB8AC3E}">
        <p14:creationId xmlns:p14="http://schemas.microsoft.com/office/powerpoint/2010/main" val="40413602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263" y="1763486"/>
            <a:ext cx="4167052" cy="369332"/>
          </a:xfrm>
          <a:prstGeom prst="rect">
            <a:avLst/>
          </a:prstGeom>
          <a:noFill/>
        </p:spPr>
        <p:txBody>
          <a:bodyPr wrap="square" rtlCol="0">
            <a:spAutoFit/>
          </a:bodyPr>
          <a:lstStyle/>
          <a:p>
            <a:r>
              <a:rPr lang="en-IN" dirty="0" smtClean="0">
                <a:latin typeface="Century Gothic" panose="020B0502020202020204" pitchFamily="34" charset="0"/>
              </a:rPr>
              <a:t>Coverage for AFINN</a:t>
            </a:r>
            <a:endParaRPr lang="en-IN" dirty="0">
              <a:latin typeface="Century Gothic" panose="020B0502020202020204" pitchFamily="34" charset="0"/>
            </a:endParaRPr>
          </a:p>
        </p:txBody>
      </p:sp>
      <p:pic>
        <p:nvPicPr>
          <p:cNvPr id="6" name="Picture 5">
            <a:extLst>
              <a:ext uri="{FF2B5EF4-FFF2-40B4-BE49-F238E27FC236}">
                <a16:creationId xmlns:a16="http://schemas.microsoft.com/office/drawing/2014/main" id="{CB01BE11-D081-433D-A4BC-E37DC7B3843D}"/>
              </a:ext>
            </a:extLst>
          </p:cNvPr>
          <p:cNvPicPr>
            <a:picLocks noChangeAspect="1"/>
          </p:cNvPicPr>
          <p:nvPr/>
        </p:nvPicPr>
        <p:blipFill>
          <a:blip r:embed="rId2"/>
          <a:stretch>
            <a:fillRect/>
          </a:stretch>
        </p:blipFill>
        <p:spPr>
          <a:xfrm>
            <a:off x="3500846" y="1612183"/>
            <a:ext cx="7367451" cy="4803427"/>
          </a:xfrm>
          <a:prstGeom prst="rect">
            <a:avLst/>
          </a:prstGeom>
        </p:spPr>
      </p:pic>
      <p:sp>
        <p:nvSpPr>
          <p:cNvPr id="5" name="Rectangle 4">
            <a:extLst>
              <a:ext uri="{FF2B5EF4-FFF2-40B4-BE49-F238E27FC236}">
                <a16:creationId xmlns:a16="http://schemas.microsoft.com/office/drawing/2014/main" id="{26687F2E-ABF8-4E74-BBFB-CA8A11A85BFC}"/>
              </a:ext>
            </a:extLst>
          </p:cNvPr>
          <p:cNvSpPr/>
          <p:nvPr/>
        </p:nvSpPr>
        <p:spPr>
          <a:xfrm>
            <a:off x="240323" y="468237"/>
            <a:ext cx="9297572" cy="64633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Algorithm selection and coverage expansion</a:t>
            </a:r>
          </a:p>
        </p:txBody>
      </p:sp>
    </p:spTree>
    <p:extLst>
      <p:ext uri="{BB962C8B-B14F-4D97-AF65-F5344CB8AC3E}">
        <p14:creationId xmlns:p14="http://schemas.microsoft.com/office/powerpoint/2010/main" val="6570708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6190" y="1567130"/>
            <a:ext cx="6774690" cy="369332"/>
          </a:xfrm>
          <a:prstGeom prst="rect">
            <a:avLst/>
          </a:prstGeom>
          <a:noFill/>
        </p:spPr>
        <p:txBody>
          <a:bodyPr wrap="square" rtlCol="0">
            <a:spAutoFit/>
          </a:bodyPr>
          <a:lstStyle/>
          <a:p>
            <a:r>
              <a:rPr lang="en-IN" dirty="0" smtClean="0">
                <a:latin typeface="Century Gothic" panose="020B0502020202020204" pitchFamily="34" charset="0"/>
              </a:rPr>
              <a:t>Word Cloud to </a:t>
            </a:r>
            <a:r>
              <a:rPr lang="en-IN" dirty="0" err="1" smtClean="0">
                <a:latin typeface="Century Gothic" panose="020B0502020202020204" pitchFamily="34" charset="0"/>
              </a:rPr>
              <a:t>Arun</a:t>
            </a:r>
            <a:r>
              <a:rPr lang="en-IN" dirty="0" smtClean="0">
                <a:latin typeface="Century Gothic" panose="020B0502020202020204" pitchFamily="34" charset="0"/>
              </a:rPr>
              <a:t> </a:t>
            </a:r>
            <a:r>
              <a:rPr lang="en-IN" dirty="0" err="1" smtClean="0">
                <a:latin typeface="Century Gothic" panose="020B0502020202020204" pitchFamily="34" charset="0"/>
              </a:rPr>
              <a:t>Jaitley’s</a:t>
            </a:r>
            <a:r>
              <a:rPr lang="en-IN" dirty="0" smtClean="0">
                <a:latin typeface="Century Gothic" panose="020B0502020202020204" pitchFamily="34" charset="0"/>
              </a:rPr>
              <a:t> July 10</a:t>
            </a:r>
            <a:r>
              <a:rPr lang="en-IN" baseline="30000" dirty="0" smtClean="0">
                <a:latin typeface="Century Gothic" panose="020B0502020202020204" pitchFamily="34" charset="0"/>
              </a:rPr>
              <a:t>th</a:t>
            </a:r>
            <a:r>
              <a:rPr lang="en-IN" dirty="0" smtClean="0">
                <a:latin typeface="Century Gothic" panose="020B0502020202020204" pitchFamily="34" charset="0"/>
              </a:rPr>
              <a:t> 2014 Speech</a:t>
            </a:r>
            <a:endParaRPr lang="en-IN" dirty="0">
              <a:latin typeface="Century Gothic" panose="020B0502020202020204" pitchFamily="34" charset="0"/>
            </a:endParaRPr>
          </a:p>
        </p:txBody>
      </p:sp>
      <p:pic>
        <p:nvPicPr>
          <p:cNvPr id="3" name="Picture 2"/>
          <p:cNvPicPr>
            <a:picLocks noChangeAspect="1"/>
          </p:cNvPicPr>
          <p:nvPr/>
        </p:nvPicPr>
        <p:blipFill rotWithShape="1">
          <a:blip r:embed="rId2"/>
          <a:srcRect l="1348" t="1619" r="1464" b="13035"/>
          <a:stretch/>
        </p:blipFill>
        <p:spPr>
          <a:xfrm>
            <a:off x="2236763" y="2067952"/>
            <a:ext cx="7877908" cy="3967089"/>
          </a:xfrm>
          <a:prstGeom prst="rect">
            <a:avLst/>
          </a:prstGeom>
        </p:spPr>
      </p:pic>
      <p:sp>
        <p:nvSpPr>
          <p:cNvPr id="5" name="Rectangle 4">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171778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Analysis on Lexicon Dictionary Coverage</a:t>
            </a:r>
          </a:p>
        </p:txBody>
      </p:sp>
      <p:sp>
        <p:nvSpPr>
          <p:cNvPr id="3" name="TextBox 2"/>
          <p:cNvSpPr txBox="1"/>
          <p:nvPr/>
        </p:nvSpPr>
        <p:spPr>
          <a:xfrm>
            <a:off x="240323" y="1613261"/>
            <a:ext cx="5677151" cy="1754326"/>
          </a:xfrm>
          <a:prstGeom prst="rect">
            <a:avLst/>
          </a:prstGeom>
          <a:noFill/>
        </p:spPr>
        <p:txBody>
          <a:bodyPr wrap="square" rtlCol="0">
            <a:spAutoFit/>
          </a:bodyPr>
          <a:lstStyle/>
          <a:p>
            <a:r>
              <a:rPr lang="en-IN" dirty="0" smtClean="0">
                <a:latin typeface="Century Gothic" panose="020B0502020202020204" pitchFamily="34" charset="0"/>
              </a:rPr>
              <a:t>We’ve worked on Lexicon Dictionaries of </a:t>
            </a:r>
            <a:r>
              <a:rPr lang="en-IN" dirty="0" err="1" smtClean="0">
                <a:latin typeface="Century Gothic" panose="020B0502020202020204" pitchFamily="34" charset="0"/>
              </a:rPr>
              <a:t>Algos</a:t>
            </a:r>
            <a:r>
              <a:rPr lang="en-IN" dirty="0" smtClean="0">
                <a:latin typeface="Century Gothic" panose="020B0502020202020204" pitchFamily="34" charset="0"/>
              </a:rPr>
              <a:t>’ like </a:t>
            </a:r>
            <a:r>
              <a:rPr lang="en-IN" b="1" dirty="0" err="1" smtClean="0">
                <a:latin typeface="Century Gothic" panose="020B0502020202020204" pitchFamily="34" charset="0"/>
              </a:rPr>
              <a:t>TextBlob</a:t>
            </a:r>
            <a:r>
              <a:rPr lang="en-IN" b="1" dirty="0" smtClean="0">
                <a:latin typeface="Century Gothic" panose="020B0502020202020204" pitchFamily="34" charset="0"/>
              </a:rPr>
              <a:t>, AFINN, VADER </a:t>
            </a:r>
          </a:p>
          <a:p>
            <a:endParaRPr lang="en-IN" dirty="0">
              <a:latin typeface="Century Gothic" panose="020B0502020202020204" pitchFamily="34" charset="0"/>
            </a:endParaRPr>
          </a:p>
          <a:p>
            <a:endParaRPr lang="en-IN" dirty="0" smtClean="0">
              <a:latin typeface="Century Gothic" panose="020B0502020202020204" pitchFamily="34" charset="0"/>
            </a:endParaRPr>
          </a:p>
          <a:p>
            <a:r>
              <a:rPr lang="en-IN" dirty="0" smtClean="0">
                <a:latin typeface="Century Gothic" panose="020B0502020202020204" pitchFamily="34" charset="0"/>
              </a:rPr>
              <a:t>Here are the coverage values to each of the speeches </a:t>
            </a:r>
            <a:endParaRPr lang="en-IN" dirty="0">
              <a:latin typeface="Century Gothic" panose="020B0502020202020204" pitchFamily="34" charset="0"/>
            </a:endParaRPr>
          </a:p>
        </p:txBody>
      </p:sp>
      <p:pic>
        <p:nvPicPr>
          <p:cNvPr id="5" name="Picture 4"/>
          <p:cNvPicPr>
            <a:picLocks noChangeAspect="1"/>
          </p:cNvPicPr>
          <p:nvPr/>
        </p:nvPicPr>
        <p:blipFill>
          <a:blip r:embed="rId2"/>
          <a:stretch>
            <a:fillRect/>
          </a:stretch>
        </p:blipFill>
        <p:spPr>
          <a:xfrm>
            <a:off x="6437621" y="1613261"/>
            <a:ext cx="3648913" cy="3856486"/>
          </a:xfrm>
          <a:prstGeom prst="rect">
            <a:avLst/>
          </a:prstGeom>
        </p:spPr>
      </p:pic>
      <p:sp>
        <p:nvSpPr>
          <p:cNvPr id="6" name="Rectangle 5"/>
          <p:cNvSpPr/>
          <p:nvPr/>
        </p:nvSpPr>
        <p:spPr>
          <a:xfrm>
            <a:off x="343990" y="3541504"/>
            <a:ext cx="5717176" cy="2656112"/>
          </a:xfrm>
          <a:prstGeom prst="rect">
            <a:avLst/>
          </a:prstGeom>
        </p:spPr>
        <p:txBody>
          <a:bodyPr wrap="square">
            <a:spAutoFit/>
          </a:bodyPr>
          <a:lstStyle/>
          <a:p>
            <a:pPr marL="285750" indent="-285750">
              <a:lnSpc>
                <a:spcPct val="170000"/>
              </a:lnSpc>
              <a:buFont typeface="Arial" panose="020B0604020202020204" pitchFamily="34" charset="0"/>
              <a:buChar char="•"/>
            </a:pPr>
            <a:r>
              <a:rPr lang="en-IN" sz="1400" dirty="0">
                <a:latin typeface="Century Gothic" panose="020B0502020202020204" pitchFamily="34" charset="0"/>
              </a:rPr>
              <a:t>Nirmala </a:t>
            </a:r>
            <a:r>
              <a:rPr lang="en-IN" sz="1400" dirty="0" err="1">
                <a:latin typeface="Century Gothic" panose="020B0502020202020204" pitchFamily="34" charset="0"/>
              </a:rPr>
              <a:t>Sitharaman</a:t>
            </a:r>
            <a:r>
              <a:rPr lang="en-IN" sz="1400" dirty="0">
                <a:latin typeface="Century Gothic" panose="020B0502020202020204" pitchFamily="34" charset="0"/>
              </a:rPr>
              <a:t> speech had highest mean of 605.000000 positive words </a:t>
            </a:r>
          </a:p>
          <a:p>
            <a:pPr marL="285750" indent="-285750">
              <a:lnSpc>
                <a:spcPct val="170000"/>
              </a:lnSpc>
              <a:buFont typeface="Arial" panose="020B0604020202020204" pitchFamily="34" charset="0"/>
              <a:buChar char="•"/>
            </a:pPr>
            <a:r>
              <a:rPr lang="en-IN" sz="1400" dirty="0" smtClean="0">
                <a:latin typeface="Century Gothic" panose="020B0502020202020204" pitchFamily="34" charset="0"/>
              </a:rPr>
              <a:t> </a:t>
            </a:r>
            <a:r>
              <a:rPr lang="en-IN" sz="1400" dirty="0">
                <a:latin typeface="Century Gothic" panose="020B0502020202020204" pitchFamily="34" charset="0"/>
              </a:rPr>
              <a:t>P. Chidambaram speech had lowest mean of 301.500000 positive </a:t>
            </a:r>
            <a:r>
              <a:rPr lang="en-IN" sz="1400" dirty="0" smtClean="0">
                <a:latin typeface="Century Gothic" panose="020B0502020202020204" pitchFamily="34" charset="0"/>
              </a:rPr>
              <a:t>words</a:t>
            </a:r>
          </a:p>
          <a:p>
            <a:pPr marL="285750" indent="-285750">
              <a:lnSpc>
                <a:spcPct val="170000"/>
              </a:lnSpc>
              <a:buFont typeface="Arial" panose="020B0604020202020204" pitchFamily="34" charset="0"/>
              <a:buChar char="•"/>
            </a:pPr>
            <a:r>
              <a:rPr lang="en-IN" sz="1400" dirty="0" smtClean="0">
                <a:latin typeface="Century Gothic" panose="020B0502020202020204" pitchFamily="34" charset="0"/>
              </a:rPr>
              <a:t>Nirmala </a:t>
            </a:r>
            <a:r>
              <a:rPr lang="en-IN" sz="1400" dirty="0" err="1">
                <a:latin typeface="Century Gothic" panose="020B0502020202020204" pitchFamily="34" charset="0"/>
              </a:rPr>
              <a:t>Sitharaman</a:t>
            </a:r>
            <a:r>
              <a:rPr lang="en-IN" sz="1400" dirty="0">
                <a:latin typeface="Century Gothic" panose="020B0502020202020204" pitchFamily="34" charset="0"/>
              </a:rPr>
              <a:t> speech had highest mean of 288 negative </a:t>
            </a:r>
            <a:r>
              <a:rPr lang="en-IN" sz="1400" dirty="0" smtClean="0">
                <a:latin typeface="Century Gothic" panose="020B0502020202020204" pitchFamily="34" charset="0"/>
              </a:rPr>
              <a:t>words</a:t>
            </a:r>
          </a:p>
          <a:p>
            <a:pPr marL="285750" indent="-285750">
              <a:lnSpc>
                <a:spcPct val="170000"/>
              </a:lnSpc>
              <a:buFont typeface="Arial" panose="020B0604020202020204" pitchFamily="34" charset="0"/>
              <a:buChar char="•"/>
            </a:pPr>
            <a:r>
              <a:rPr lang="en-IN" sz="1400" dirty="0" err="1" smtClean="0">
                <a:latin typeface="Century Gothic" panose="020B0502020202020204" pitchFamily="34" charset="0"/>
              </a:rPr>
              <a:t>Piyush</a:t>
            </a:r>
            <a:r>
              <a:rPr lang="en-IN" sz="1400" dirty="0" smtClean="0">
                <a:latin typeface="Century Gothic" panose="020B0502020202020204" pitchFamily="34" charset="0"/>
              </a:rPr>
              <a:t> </a:t>
            </a:r>
            <a:r>
              <a:rPr lang="en-IN" sz="1400" dirty="0" err="1">
                <a:latin typeface="Century Gothic" panose="020B0502020202020204" pitchFamily="34" charset="0"/>
              </a:rPr>
              <a:t>Goyal</a:t>
            </a:r>
            <a:r>
              <a:rPr lang="en-IN" sz="1400" dirty="0">
                <a:latin typeface="Century Gothic" panose="020B0502020202020204" pitchFamily="34" charset="0"/>
              </a:rPr>
              <a:t> speech had lowest mean of 96 negative words</a:t>
            </a:r>
          </a:p>
        </p:txBody>
      </p:sp>
    </p:spTree>
    <p:extLst>
      <p:ext uri="{BB962C8B-B14F-4D97-AF65-F5344CB8AC3E}">
        <p14:creationId xmlns:p14="http://schemas.microsoft.com/office/powerpoint/2010/main" val="24544492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06976" y="2053468"/>
            <a:ext cx="4655234" cy="2015668"/>
          </a:xfrm>
          <a:prstGeom prst="rect">
            <a:avLst/>
          </a:prstGeom>
        </p:spPr>
      </p:pic>
      <p:pic>
        <p:nvPicPr>
          <p:cNvPr id="10" name="Picture 9"/>
          <p:cNvPicPr>
            <a:picLocks noChangeAspect="1"/>
          </p:cNvPicPr>
          <p:nvPr/>
        </p:nvPicPr>
        <p:blipFill>
          <a:blip r:embed="rId3"/>
          <a:stretch>
            <a:fillRect/>
          </a:stretch>
        </p:blipFill>
        <p:spPr>
          <a:xfrm>
            <a:off x="6665449" y="2053468"/>
            <a:ext cx="4666664" cy="2974010"/>
          </a:xfrm>
          <a:prstGeom prst="rect">
            <a:avLst/>
          </a:prstGeom>
        </p:spPr>
      </p:pic>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Data Understanding-</a:t>
            </a:r>
            <a:r>
              <a:rPr lang="en-US" sz="2400" dirty="0" smtClean="0">
                <a:solidFill>
                  <a:srgbClr val="FFC000"/>
                </a:solidFill>
                <a:latin typeface="Century Gothic" panose="020B0502020202020204" pitchFamily="34" charset="0"/>
              </a:rPr>
              <a:t>Data Pre-processing </a:t>
            </a:r>
            <a:endParaRPr lang="en-US" sz="2400" b="1" dirty="0" smtClean="0">
              <a:solidFill>
                <a:srgbClr val="FFC000"/>
              </a:solidFill>
              <a:latin typeface="Century Gothic" panose="020B0502020202020204" pitchFamily="34" charset="0"/>
            </a:endParaRPr>
          </a:p>
        </p:txBody>
      </p:sp>
      <p:sp>
        <p:nvSpPr>
          <p:cNvPr id="7" name="TextBox 6"/>
          <p:cNvSpPr txBox="1"/>
          <p:nvPr/>
        </p:nvSpPr>
        <p:spPr>
          <a:xfrm>
            <a:off x="333876" y="4043179"/>
            <a:ext cx="4895559" cy="2616101"/>
          </a:xfrm>
          <a:prstGeom prst="rect">
            <a:avLst/>
          </a:prstGeom>
          <a:solidFill>
            <a:schemeClr val="accent1">
              <a:lumMod val="60000"/>
              <a:lumOff val="40000"/>
              <a:alpha val="88000"/>
            </a:schemeClr>
          </a:solidFill>
        </p:spPr>
        <p:txBody>
          <a:bodyPr wrap="square" rtlCol="0">
            <a:spAutoFit/>
          </a:bodyPr>
          <a:lstStyle/>
          <a:p>
            <a:r>
              <a:rPr lang="en-IN" b="1" u="sng" dirty="0" smtClean="0">
                <a:latin typeface="Century Gothic" panose="020B0502020202020204" pitchFamily="34" charset="0"/>
              </a:rPr>
              <a:t>Challenges: </a:t>
            </a:r>
          </a:p>
          <a:p>
            <a:endParaRPr lang="en-IN" dirty="0" smtClean="0">
              <a:latin typeface="Century Gothic" panose="020B0502020202020204" pitchFamily="34" charset="0"/>
            </a:endParaRPr>
          </a:p>
          <a:p>
            <a:pPr marL="342900" indent="-342900">
              <a:buFont typeface="Arial" panose="020B0604020202020204" pitchFamily="34" charset="0"/>
              <a:buChar char="•"/>
            </a:pPr>
            <a:r>
              <a:rPr lang="en-IN" sz="1600" dirty="0" smtClean="0">
                <a:latin typeface="Century Gothic" panose="020B0502020202020204" pitchFamily="34" charset="0"/>
              </a:rPr>
              <a:t>Each .text file had a different formatting with a wide variety of uncleaned entities like ‘Hinglish words, website links, double space,  special symbols, etc. </a:t>
            </a:r>
          </a:p>
          <a:p>
            <a:pPr marL="342900" indent="-342900">
              <a:buFont typeface="Arial" panose="020B0604020202020204" pitchFamily="34" charset="0"/>
              <a:buChar char="•"/>
            </a:pPr>
            <a:r>
              <a:rPr lang="en-IN" sz="1600" dirty="0" err="1" smtClean="0">
                <a:latin typeface="Century Gothic" panose="020B0502020202020204" pitchFamily="34" charset="0"/>
              </a:rPr>
              <a:t>Stopwords</a:t>
            </a:r>
            <a:r>
              <a:rPr lang="en-IN" sz="1600" dirty="0" smtClean="0">
                <a:latin typeface="Century Gothic" panose="020B0502020202020204" pitchFamily="34" charset="0"/>
              </a:rPr>
              <a:t> identification suiting the business objective</a:t>
            </a:r>
          </a:p>
          <a:p>
            <a:pPr marL="342900" indent="-342900">
              <a:buFont typeface="Arial" panose="020B0604020202020204" pitchFamily="34" charset="0"/>
              <a:buChar char="•"/>
            </a:pPr>
            <a:r>
              <a:rPr lang="en-IN" sz="1600" dirty="0" smtClean="0">
                <a:latin typeface="Century Gothic" panose="020B0502020202020204" pitchFamily="34" charset="0"/>
              </a:rPr>
              <a:t>Unlabelled Data</a:t>
            </a:r>
          </a:p>
          <a:p>
            <a:endParaRPr lang="en-IN" sz="1600" dirty="0">
              <a:latin typeface="Century Gothic" panose="020B0502020202020204" pitchFamily="34" charset="0"/>
            </a:endParaRPr>
          </a:p>
        </p:txBody>
      </p:sp>
      <p:sp>
        <p:nvSpPr>
          <p:cNvPr id="8" name="TextBox 7"/>
          <p:cNvSpPr txBox="1"/>
          <p:nvPr/>
        </p:nvSpPr>
        <p:spPr>
          <a:xfrm>
            <a:off x="5468892" y="4181678"/>
            <a:ext cx="6533876" cy="2339102"/>
          </a:xfrm>
          <a:prstGeom prst="rect">
            <a:avLst/>
          </a:prstGeom>
          <a:solidFill>
            <a:schemeClr val="accent1">
              <a:lumMod val="60000"/>
              <a:lumOff val="40000"/>
              <a:alpha val="86000"/>
            </a:schemeClr>
          </a:solidFill>
        </p:spPr>
        <p:txBody>
          <a:bodyPr wrap="square" rtlCol="0">
            <a:spAutoFit/>
          </a:bodyPr>
          <a:lstStyle/>
          <a:p>
            <a:r>
              <a:rPr lang="en-IN" b="1" u="sng" dirty="0" smtClean="0">
                <a:latin typeface="Century Gothic" panose="020B0502020202020204" pitchFamily="34" charset="0"/>
              </a:rPr>
              <a:t>Solution to overcome: </a:t>
            </a:r>
          </a:p>
          <a:p>
            <a:endParaRPr lang="en-IN" sz="1600" dirty="0" smtClean="0">
              <a:latin typeface="Century Gothic" panose="020B0502020202020204" pitchFamily="34" charset="0"/>
            </a:endParaRPr>
          </a:p>
          <a:p>
            <a:pPr marL="342900" indent="-342900">
              <a:buFont typeface="Arial" panose="020B0604020202020204" pitchFamily="34" charset="0"/>
              <a:buChar char="•"/>
            </a:pPr>
            <a:r>
              <a:rPr lang="en-IN" sz="1600" dirty="0" smtClean="0">
                <a:latin typeface="Century Gothic" panose="020B0502020202020204" pitchFamily="34" charset="0"/>
              </a:rPr>
              <a:t>Using regular expressions and simple tokenization methods, we could clean the data to a usable corpus</a:t>
            </a:r>
          </a:p>
          <a:p>
            <a:pPr marL="342900" indent="-342900">
              <a:buFont typeface="Arial" panose="020B0604020202020204" pitchFamily="34" charset="0"/>
              <a:buChar char="•"/>
            </a:pPr>
            <a:r>
              <a:rPr lang="en-IN" sz="1600" dirty="0" smtClean="0">
                <a:latin typeface="Century Gothic" panose="020B0502020202020204" pitchFamily="34" charset="0"/>
              </a:rPr>
              <a:t>In addition to the lexicon stop words(used NLTK, VADER,AFINN), we have also added custom stop words based on its occurrence. We made sure to separate words with ‘not’ and excluded from the list</a:t>
            </a:r>
          </a:p>
          <a:p>
            <a:endParaRPr lang="en-IN" sz="1600" dirty="0">
              <a:latin typeface="Century Gothic" panose="020B0502020202020204" pitchFamily="34" charset="0"/>
            </a:endParaRPr>
          </a:p>
        </p:txBody>
      </p:sp>
      <p:sp>
        <p:nvSpPr>
          <p:cNvPr id="11" name="TextBox 10"/>
          <p:cNvSpPr txBox="1"/>
          <p:nvPr/>
        </p:nvSpPr>
        <p:spPr>
          <a:xfrm>
            <a:off x="240323" y="1344054"/>
            <a:ext cx="4192173" cy="369332"/>
          </a:xfrm>
          <a:prstGeom prst="rect">
            <a:avLst/>
          </a:prstGeom>
          <a:solidFill>
            <a:schemeClr val="bg2">
              <a:lumMod val="50000"/>
              <a:alpha val="70000"/>
            </a:schemeClr>
          </a:solidFill>
        </p:spPr>
        <p:txBody>
          <a:bodyPr wrap="square" rtlCol="0">
            <a:spAutoFit/>
          </a:bodyPr>
          <a:lstStyle/>
          <a:p>
            <a:r>
              <a:rPr lang="en-IN" b="1" dirty="0" smtClean="0">
                <a:solidFill>
                  <a:schemeClr val="bg1"/>
                </a:solidFill>
              </a:rPr>
              <a:t>Length of each speech</a:t>
            </a:r>
            <a:endParaRPr lang="en-IN" b="1" dirty="0">
              <a:solidFill>
                <a:schemeClr val="bg1"/>
              </a:solidFill>
            </a:endParaRPr>
          </a:p>
        </p:txBody>
      </p:sp>
      <p:sp>
        <p:nvSpPr>
          <p:cNvPr id="12" name="TextBox 11"/>
          <p:cNvSpPr txBox="1"/>
          <p:nvPr/>
        </p:nvSpPr>
        <p:spPr>
          <a:xfrm>
            <a:off x="6342057" y="1205555"/>
            <a:ext cx="5313448" cy="646331"/>
          </a:xfrm>
          <a:prstGeom prst="rect">
            <a:avLst/>
          </a:prstGeom>
          <a:solidFill>
            <a:schemeClr val="bg2">
              <a:lumMod val="50000"/>
              <a:alpha val="86000"/>
            </a:schemeClr>
          </a:solidFill>
        </p:spPr>
        <p:txBody>
          <a:bodyPr wrap="square" rtlCol="0">
            <a:spAutoFit/>
          </a:bodyPr>
          <a:lstStyle/>
          <a:p>
            <a:r>
              <a:rPr lang="en-IN" b="1" dirty="0" smtClean="0">
                <a:solidFill>
                  <a:schemeClr val="bg1"/>
                </a:solidFill>
              </a:rPr>
              <a:t>Created a </a:t>
            </a:r>
            <a:r>
              <a:rPr lang="en-IN" b="1" dirty="0" err="1" smtClean="0">
                <a:solidFill>
                  <a:schemeClr val="bg1"/>
                </a:solidFill>
              </a:rPr>
              <a:t>DataFrame</a:t>
            </a:r>
            <a:r>
              <a:rPr lang="en-IN" b="1" dirty="0" smtClean="0">
                <a:solidFill>
                  <a:schemeClr val="bg1"/>
                </a:solidFill>
              </a:rPr>
              <a:t> with ‘Speaker Name’, ‘Data’, ‘Speech’ columns</a:t>
            </a:r>
            <a:endParaRPr lang="en-IN" b="1" dirty="0">
              <a:solidFill>
                <a:schemeClr val="bg1"/>
              </a:solidFill>
            </a:endParaRPr>
          </a:p>
        </p:txBody>
      </p:sp>
    </p:spTree>
    <p:extLst>
      <p:ext uri="{BB962C8B-B14F-4D97-AF65-F5344CB8AC3E}">
        <p14:creationId xmlns:p14="http://schemas.microsoft.com/office/powerpoint/2010/main" val="40680351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a:off x="15239" y="2404291"/>
            <a:ext cx="12192000" cy="5654968"/>
          </a:xfrm>
          <a:prstGeom prst="rect">
            <a:avLst/>
          </a:prstGeom>
        </p:spPr>
      </p:pic>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Project Objective and Introduction to Dataset</a:t>
            </a:r>
          </a:p>
        </p:txBody>
      </p:sp>
      <p:sp>
        <p:nvSpPr>
          <p:cNvPr id="6" name="TextBox 5"/>
          <p:cNvSpPr txBox="1"/>
          <p:nvPr/>
        </p:nvSpPr>
        <p:spPr>
          <a:xfrm>
            <a:off x="240323" y="1390413"/>
            <a:ext cx="11798105" cy="830997"/>
          </a:xfrm>
          <a:prstGeom prst="rect">
            <a:avLst/>
          </a:prstGeom>
          <a:solidFill>
            <a:srgbClr val="FFC000">
              <a:alpha val="35000"/>
            </a:srgbClr>
          </a:solidFill>
          <a:ln>
            <a:noFill/>
          </a:ln>
          <a:effectLst>
            <a:glow>
              <a:schemeClr val="accent1"/>
            </a:glow>
            <a:outerShdw dist="50800" dir="5400000" sx="1000" sy="1000" algn="ctr" rotWithShape="0">
              <a:srgbClr val="000000"/>
            </a:outerShdw>
          </a:effectLst>
        </p:spPr>
        <p:txBody>
          <a:bodyPr wrap="square" rtlCol="0">
            <a:spAutoFit/>
          </a:bodyPr>
          <a:lstStyle/>
          <a:p>
            <a:r>
              <a:rPr lang="en-IN" sz="2400" dirty="0" smtClean="0">
                <a:latin typeface="Century Gothic" panose="020B0502020202020204" pitchFamily="34" charset="0"/>
              </a:rPr>
              <a:t>We’ve collated speeches of Finance Ministers from 2010 to 2019 in .txt files. We’ve also included interim speeches for the years’ 2014 and 2019</a:t>
            </a:r>
            <a:endParaRPr lang="en-IN" sz="2400" dirty="0">
              <a:latin typeface="Century Gothic" panose="020B0502020202020204" pitchFamily="34" charset="0"/>
            </a:endParaRPr>
          </a:p>
        </p:txBody>
      </p:sp>
    </p:spTree>
    <p:extLst>
      <p:ext uri="{BB962C8B-B14F-4D97-AF65-F5344CB8AC3E}">
        <p14:creationId xmlns:p14="http://schemas.microsoft.com/office/powerpoint/2010/main" val="4073235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71600" y="1306286"/>
            <a:ext cx="2442754" cy="1345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5" name="Rounded Rectangle 4"/>
          <p:cNvSpPr/>
          <p:nvPr/>
        </p:nvSpPr>
        <p:spPr>
          <a:xfrm>
            <a:off x="4567646" y="1306286"/>
            <a:ext cx="2442754" cy="1345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6" name="Rounded Rectangle 5"/>
          <p:cNvSpPr/>
          <p:nvPr/>
        </p:nvSpPr>
        <p:spPr>
          <a:xfrm>
            <a:off x="7532915" y="1306286"/>
            <a:ext cx="2442754" cy="1345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7" name="TextBox 6"/>
          <p:cNvSpPr txBox="1"/>
          <p:nvPr/>
        </p:nvSpPr>
        <p:spPr>
          <a:xfrm>
            <a:off x="1567542" y="1794357"/>
            <a:ext cx="2050869" cy="523220"/>
          </a:xfrm>
          <a:prstGeom prst="rect">
            <a:avLst/>
          </a:prstGeom>
          <a:noFill/>
        </p:spPr>
        <p:txBody>
          <a:bodyPr wrap="square" rtlCol="0">
            <a:spAutoFit/>
          </a:bodyPr>
          <a:lstStyle/>
          <a:p>
            <a:pPr algn="ctr"/>
            <a:r>
              <a:rPr lang="en-IN" sz="1400" dirty="0" smtClean="0">
                <a:latin typeface="Century Gothic" panose="020B0502020202020204" pitchFamily="34" charset="0"/>
              </a:rPr>
              <a:t>12 .txt files of Budget Speech</a:t>
            </a:r>
            <a:endParaRPr lang="en-IN" sz="1400" dirty="0">
              <a:latin typeface="Century Gothic" panose="020B0502020202020204" pitchFamily="34" charset="0"/>
            </a:endParaRPr>
          </a:p>
        </p:txBody>
      </p:sp>
      <p:sp>
        <p:nvSpPr>
          <p:cNvPr id="9" name="TextBox 8"/>
          <p:cNvSpPr txBox="1"/>
          <p:nvPr/>
        </p:nvSpPr>
        <p:spPr>
          <a:xfrm>
            <a:off x="1534884" y="1393077"/>
            <a:ext cx="2050869" cy="338554"/>
          </a:xfrm>
          <a:prstGeom prst="rect">
            <a:avLst/>
          </a:prstGeom>
          <a:noFill/>
        </p:spPr>
        <p:txBody>
          <a:bodyPr wrap="square" rtlCol="0">
            <a:spAutoFit/>
          </a:bodyPr>
          <a:lstStyle/>
          <a:p>
            <a:pPr algn="ctr"/>
            <a:r>
              <a:rPr lang="en-IN" sz="1600" b="1" dirty="0" smtClean="0">
                <a:solidFill>
                  <a:srgbClr val="FFC000"/>
                </a:solidFill>
                <a:latin typeface="Century Gothic" panose="020B0502020202020204" pitchFamily="34" charset="0"/>
              </a:rPr>
              <a:t>Input</a:t>
            </a:r>
            <a:endParaRPr lang="en-IN" sz="1600" b="1" dirty="0">
              <a:solidFill>
                <a:srgbClr val="FFC000"/>
              </a:solidFill>
              <a:latin typeface="Century Gothic" panose="020B0502020202020204" pitchFamily="34" charset="0"/>
            </a:endParaRPr>
          </a:p>
        </p:txBody>
      </p:sp>
      <p:sp>
        <p:nvSpPr>
          <p:cNvPr id="10" name="TextBox 9"/>
          <p:cNvSpPr txBox="1"/>
          <p:nvPr/>
        </p:nvSpPr>
        <p:spPr>
          <a:xfrm>
            <a:off x="4778829" y="1393077"/>
            <a:ext cx="2050869" cy="338554"/>
          </a:xfrm>
          <a:prstGeom prst="rect">
            <a:avLst/>
          </a:prstGeom>
          <a:noFill/>
        </p:spPr>
        <p:txBody>
          <a:bodyPr wrap="square" rtlCol="0">
            <a:spAutoFit/>
          </a:bodyPr>
          <a:lstStyle/>
          <a:p>
            <a:pPr algn="ctr"/>
            <a:r>
              <a:rPr lang="en-IN" sz="1600" b="1" dirty="0">
                <a:solidFill>
                  <a:srgbClr val="FFC000"/>
                </a:solidFill>
                <a:latin typeface="Century Gothic" panose="020B0502020202020204" pitchFamily="34" charset="0"/>
              </a:rPr>
              <a:t>Data</a:t>
            </a:r>
            <a:r>
              <a:rPr lang="en-IN" sz="1600" dirty="0" smtClean="0">
                <a:latin typeface="Century Gothic" panose="020B0502020202020204" pitchFamily="34" charset="0"/>
              </a:rPr>
              <a:t> </a:t>
            </a:r>
            <a:r>
              <a:rPr lang="en-IN" sz="1600" b="1" dirty="0">
                <a:solidFill>
                  <a:srgbClr val="FFC000"/>
                </a:solidFill>
                <a:latin typeface="Century Gothic" panose="020B0502020202020204" pitchFamily="34" charset="0"/>
              </a:rPr>
              <a:t>Cleaning</a:t>
            </a:r>
            <a:r>
              <a:rPr lang="en-IN" sz="1600" dirty="0" smtClean="0">
                <a:latin typeface="Century Gothic" panose="020B0502020202020204" pitchFamily="34" charset="0"/>
              </a:rPr>
              <a:t> </a:t>
            </a:r>
            <a:endParaRPr lang="en-IN" sz="1600" dirty="0">
              <a:latin typeface="Century Gothic" panose="020B0502020202020204" pitchFamily="34" charset="0"/>
            </a:endParaRPr>
          </a:p>
        </p:txBody>
      </p:sp>
      <p:sp>
        <p:nvSpPr>
          <p:cNvPr id="11" name="TextBox 10"/>
          <p:cNvSpPr txBox="1"/>
          <p:nvPr/>
        </p:nvSpPr>
        <p:spPr>
          <a:xfrm>
            <a:off x="4763586" y="1757388"/>
            <a:ext cx="2050869" cy="523220"/>
          </a:xfrm>
          <a:prstGeom prst="rect">
            <a:avLst/>
          </a:prstGeom>
          <a:noFill/>
        </p:spPr>
        <p:txBody>
          <a:bodyPr wrap="square" rtlCol="0">
            <a:spAutoFit/>
          </a:bodyPr>
          <a:lstStyle/>
          <a:p>
            <a:pPr algn="ctr"/>
            <a:r>
              <a:rPr lang="en-IN" sz="1400" dirty="0" smtClean="0">
                <a:latin typeface="Century Gothic" panose="020B0502020202020204" pitchFamily="34" charset="0"/>
              </a:rPr>
              <a:t>Regular Expressions</a:t>
            </a:r>
          </a:p>
          <a:p>
            <a:pPr algn="ctr"/>
            <a:r>
              <a:rPr lang="en-IN" sz="1400" dirty="0" smtClean="0">
                <a:latin typeface="Century Gothic" panose="020B0502020202020204" pitchFamily="34" charset="0"/>
              </a:rPr>
              <a:t>Lexicon Packages</a:t>
            </a:r>
            <a:endParaRPr lang="en-IN" sz="1400" dirty="0">
              <a:latin typeface="Century Gothic" panose="020B0502020202020204" pitchFamily="34" charset="0"/>
            </a:endParaRPr>
          </a:p>
        </p:txBody>
      </p:sp>
      <p:sp>
        <p:nvSpPr>
          <p:cNvPr id="12" name="TextBox 11"/>
          <p:cNvSpPr txBox="1"/>
          <p:nvPr/>
        </p:nvSpPr>
        <p:spPr>
          <a:xfrm>
            <a:off x="7763692" y="1387623"/>
            <a:ext cx="2050869" cy="584775"/>
          </a:xfrm>
          <a:prstGeom prst="rect">
            <a:avLst/>
          </a:prstGeom>
          <a:noFill/>
        </p:spPr>
        <p:txBody>
          <a:bodyPr wrap="square" rtlCol="0">
            <a:spAutoFit/>
          </a:bodyPr>
          <a:lstStyle/>
          <a:p>
            <a:pPr algn="ctr"/>
            <a:r>
              <a:rPr lang="en-IN" sz="1600" b="1" dirty="0">
                <a:solidFill>
                  <a:srgbClr val="FFC000"/>
                </a:solidFill>
                <a:latin typeface="Century Gothic" panose="020B0502020202020204" pitchFamily="34" charset="0"/>
              </a:rPr>
              <a:t>Data Pre-processing </a:t>
            </a:r>
          </a:p>
        </p:txBody>
      </p:sp>
      <p:sp>
        <p:nvSpPr>
          <p:cNvPr id="13" name="TextBox 12"/>
          <p:cNvSpPr txBox="1"/>
          <p:nvPr/>
        </p:nvSpPr>
        <p:spPr>
          <a:xfrm>
            <a:off x="7785461" y="2094243"/>
            <a:ext cx="2050869" cy="307777"/>
          </a:xfrm>
          <a:prstGeom prst="rect">
            <a:avLst/>
          </a:prstGeom>
          <a:noFill/>
        </p:spPr>
        <p:txBody>
          <a:bodyPr wrap="square" rtlCol="0">
            <a:spAutoFit/>
          </a:bodyPr>
          <a:lstStyle/>
          <a:p>
            <a:pPr algn="ctr"/>
            <a:r>
              <a:rPr lang="en-IN" sz="1400" dirty="0" smtClean="0">
                <a:latin typeface="Century Gothic" panose="020B0502020202020204" pitchFamily="34" charset="0"/>
              </a:rPr>
              <a:t>Lexicon Packages</a:t>
            </a:r>
          </a:p>
        </p:txBody>
      </p:sp>
      <p:sp>
        <p:nvSpPr>
          <p:cNvPr id="17" name="Rounded Rectangle 16"/>
          <p:cNvSpPr/>
          <p:nvPr/>
        </p:nvSpPr>
        <p:spPr>
          <a:xfrm>
            <a:off x="8033656" y="3378926"/>
            <a:ext cx="1554480" cy="55299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18" name="TextBox 17"/>
          <p:cNvSpPr txBox="1"/>
          <p:nvPr/>
        </p:nvSpPr>
        <p:spPr>
          <a:xfrm>
            <a:off x="7763691" y="3460263"/>
            <a:ext cx="2050869" cy="338554"/>
          </a:xfrm>
          <a:prstGeom prst="rect">
            <a:avLst/>
          </a:prstGeom>
          <a:noFill/>
        </p:spPr>
        <p:txBody>
          <a:bodyPr wrap="square" rtlCol="0">
            <a:spAutoFit/>
          </a:bodyPr>
          <a:lstStyle/>
          <a:p>
            <a:pPr algn="ctr"/>
            <a:r>
              <a:rPr lang="en-IN" sz="1600" b="1" dirty="0">
                <a:solidFill>
                  <a:srgbClr val="FFC000"/>
                </a:solidFill>
                <a:latin typeface="Century Gothic" panose="020B0502020202020204" pitchFamily="34" charset="0"/>
              </a:rPr>
              <a:t>EDA</a:t>
            </a:r>
          </a:p>
        </p:txBody>
      </p:sp>
      <p:sp>
        <p:nvSpPr>
          <p:cNvPr id="21" name="TextBox 20"/>
          <p:cNvSpPr txBox="1"/>
          <p:nvPr/>
        </p:nvSpPr>
        <p:spPr>
          <a:xfrm>
            <a:off x="4778829" y="3248256"/>
            <a:ext cx="2050869" cy="338554"/>
          </a:xfrm>
          <a:prstGeom prst="rect">
            <a:avLst/>
          </a:prstGeom>
          <a:noFill/>
        </p:spPr>
        <p:txBody>
          <a:bodyPr wrap="square" rtlCol="0">
            <a:spAutoFit/>
          </a:bodyPr>
          <a:lstStyle/>
          <a:p>
            <a:pPr algn="ctr"/>
            <a:r>
              <a:rPr lang="en-IN" sz="1600" b="1" dirty="0">
                <a:solidFill>
                  <a:srgbClr val="FFC000"/>
                </a:solidFill>
                <a:latin typeface="Century Gothic" panose="020B0502020202020204" pitchFamily="34" charset="0"/>
              </a:rPr>
              <a:t>Sentiment Analysis</a:t>
            </a:r>
          </a:p>
        </p:txBody>
      </p:sp>
      <p:sp>
        <p:nvSpPr>
          <p:cNvPr id="22" name="Rounded Rectangle 21"/>
          <p:cNvSpPr/>
          <p:nvPr/>
        </p:nvSpPr>
        <p:spPr>
          <a:xfrm>
            <a:off x="4582886" y="3156858"/>
            <a:ext cx="2442754" cy="1345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23" name="TextBox 22"/>
          <p:cNvSpPr txBox="1"/>
          <p:nvPr/>
        </p:nvSpPr>
        <p:spPr>
          <a:xfrm>
            <a:off x="4750524" y="3528933"/>
            <a:ext cx="2050869" cy="954107"/>
          </a:xfrm>
          <a:prstGeom prst="rect">
            <a:avLst/>
          </a:prstGeom>
          <a:noFill/>
        </p:spPr>
        <p:txBody>
          <a:bodyPr wrap="square" rtlCol="0">
            <a:spAutoFit/>
          </a:bodyPr>
          <a:lstStyle/>
          <a:p>
            <a:pPr algn="ctr"/>
            <a:r>
              <a:rPr lang="en-IN" sz="1400" dirty="0" smtClean="0">
                <a:latin typeface="Century Gothic" panose="020B0502020202020204" pitchFamily="34" charset="0"/>
              </a:rPr>
              <a:t>Coverage Comparison and Expansion using custom dictionary</a:t>
            </a:r>
            <a:endParaRPr lang="en-IN" sz="1400" dirty="0">
              <a:latin typeface="Century Gothic" panose="020B0502020202020204" pitchFamily="34" charset="0"/>
            </a:endParaRPr>
          </a:p>
        </p:txBody>
      </p:sp>
      <p:sp>
        <p:nvSpPr>
          <p:cNvPr id="24" name="Rounded Rectangle 23"/>
          <p:cNvSpPr/>
          <p:nvPr/>
        </p:nvSpPr>
        <p:spPr>
          <a:xfrm>
            <a:off x="1338942" y="3156858"/>
            <a:ext cx="2442754" cy="1345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25" name="TextBox 24"/>
          <p:cNvSpPr txBox="1"/>
          <p:nvPr/>
        </p:nvSpPr>
        <p:spPr>
          <a:xfrm>
            <a:off x="1534885" y="3506429"/>
            <a:ext cx="2050869" cy="584775"/>
          </a:xfrm>
          <a:prstGeom prst="rect">
            <a:avLst/>
          </a:prstGeom>
          <a:noFill/>
        </p:spPr>
        <p:txBody>
          <a:bodyPr wrap="square" rtlCol="0">
            <a:spAutoFit/>
          </a:bodyPr>
          <a:lstStyle/>
          <a:p>
            <a:pPr algn="ctr"/>
            <a:r>
              <a:rPr lang="en-IN" sz="1600" b="1" dirty="0">
                <a:solidFill>
                  <a:srgbClr val="FFC000"/>
                </a:solidFill>
                <a:latin typeface="Century Gothic" panose="020B0502020202020204" pitchFamily="34" charset="0"/>
              </a:rPr>
              <a:t>Topic </a:t>
            </a:r>
            <a:r>
              <a:rPr lang="en-IN" sz="1600" b="1" dirty="0" err="1">
                <a:solidFill>
                  <a:srgbClr val="FFC000"/>
                </a:solidFill>
                <a:latin typeface="Century Gothic" panose="020B0502020202020204" pitchFamily="34" charset="0"/>
              </a:rPr>
              <a:t>Modeling</a:t>
            </a:r>
            <a:r>
              <a:rPr lang="en-IN" sz="1600" b="1" dirty="0">
                <a:solidFill>
                  <a:srgbClr val="FFC000"/>
                </a:solidFill>
                <a:latin typeface="Century Gothic" panose="020B0502020202020204" pitchFamily="34" charset="0"/>
              </a:rPr>
              <a:t> &amp; Custom Mapping </a:t>
            </a:r>
          </a:p>
        </p:txBody>
      </p:sp>
      <p:sp>
        <p:nvSpPr>
          <p:cNvPr id="26" name="Rounded Rectangle 25"/>
          <p:cNvSpPr/>
          <p:nvPr/>
        </p:nvSpPr>
        <p:spPr>
          <a:xfrm>
            <a:off x="1371600" y="4976909"/>
            <a:ext cx="2442754" cy="1345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27" name="TextBox 26"/>
          <p:cNvSpPr txBox="1"/>
          <p:nvPr/>
        </p:nvSpPr>
        <p:spPr>
          <a:xfrm>
            <a:off x="1567543" y="5326480"/>
            <a:ext cx="2050869" cy="584775"/>
          </a:xfrm>
          <a:prstGeom prst="rect">
            <a:avLst/>
          </a:prstGeom>
          <a:noFill/>
        </p:spPr>
        <p:txBody>
          <a:bodyPr wrap="square" rtlCol="0">
            <a:spAutoFit/>
          </a:bodyPr>
          <a:lstStyle/>
          <a:p>
            <a:pPr algn="ctr"/>
            <a:r>
              <a:rPr lang="en-IN" sz="1600" b="1" dirty="0">
                <a:solidFill>
                  <a:srgbClr val="FFC000"/>
                </a:solidFill>
                <a:latin typeface="Century Gothic" panose="020B0502020202020204" pitchFamily="34" charset="0"/>
              </a:rPr>
              <a:t>Correlation with GDP</a:t>
            </a:r>
          </a:p>
        </p:txBody>
      </p:sp>
      <p:sp>
        <p:nvSpPr>
          <p:cNvPr id="28" name="Rounded Rectangle 27"/>
          <p:cNvSpPr/>
          <p:nvPr/>
        </p:nvSpPr>
        <p:spPr>
          <a:xfrm>
            <a:off x="4582886" y="5007430"/>
            <a:ext cx="2442754" cy="1345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29" name="TextBox 28"/>
          <p:cNvSpPr txBox="1"/>
          <p:nvPr/>
        </p:nvSpPr>
        <p:spPr>
          <a:xfrm>
            <a:off x="4778829" y="5357001"/>
            <a:ext cx="2050869" cy="338554"/>
          </a:xfrm>
          <a:prstGeom prst="rect">
            <a:avLst/>
          </a:prstGeom>
          <a:noFill/>
        </p:spPr>
        <p:txBody>
          <a:bodyPr wrap="square" rtlCol="0">
            <a:spAutoFit/>
          </a:bodyPr>
          <a:lstStyle/>
          <a:p>
            <a:pPr algn="ctr"/>
            <a:r>
              <a:rPr lang="en-IN" sz="1600" b="1" dirty="0">
                <a:solidFill>
                  <a:srgbClr val="FFC000"/>
                </a:solidFill>
                <a:latin typeface="Century Gothic" panose="020B0502020202020204" pitchFamily="34" charset="0"/>
              </a:rPr>
              <a:t>Classification</a:t>
            </a:r>
          </a:p>
        </p:txBody>
      </p:sp>
      <p:cxnSp>
        <p:nvCxnSpPr>
          <p:cNvPr id="32" name="Straight Arrow Connector 31"/>
          <p:cNvCxnSpPr>
            <a:stCxn id="4" idx="3"/>
            <a:endCxn id="5" idx="1"/>
          </p:cNvCxnSpPr>
          <p:nvPr/>
        </p:nvCxnSpPr>
        <p:spPr>
          <a:xfrm>
            <a:off x="3814354" y="1979023"/>
            <a:ext cx="753292"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3"/>
          </p:cNvCxnSpPr>
          <p:nvPr/>
        </p:nvCxnSpPr>
        <p:spPr>
          <a:xfrm flipV="1">
            <a:off x="7010400" y="1972398"/>
            <a:ext cx="509785" cy="6625"/>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7" idx="0"/>
          </p:cNvCxnSpPr>
          <p:nvPr/>
        </p:nvCxnSpPr>
        <p:spPr>
          <a:xfrm>
            <a:off x="8803693" y="2624425"/>
            <a:ext cx="7203" cy="75450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7006714" y="3627120"/>
            <a:ext cx="1026942" cy="242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781696" y="3798816"/>
            <a:ext cx="768531"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4" idx="2"/>
          </p:cNvCxnSpPr>
          <p:nvPr/>
        </p:nvCxnSpPr>
        <p:spPr>
          <a:xfrm flipH="1">
            <a:off x="2560318" y="4502332"/>
            <a:ext cx="1" cy="505098"/>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829594" y="5649646"/>
            <a:ext cx="753292"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26687F2E-ABF8-4E74-BBFB-CA8A11A85BFC}"/>
              </a:ext>
            </a:extLst>
          </p:cNvPr>
          <p:cNvSpPr/>
          <p:nvPr/>
        </p:nvSpPr>
        <p:spPr>
          <a:xfrm>
            <a:off x="240323" y="468237"/>
            <a:ext cx="9297572" cy="575863"/>
          </a:xfrm>
          <a:prstGeom prst="rect">
            <a:avLst/>
          </a:prstGeom>
        </p:spPr>
        <p:txBody>
          <a:bodyPr wrap="square">
            <a:spAutoFit/>
          </a:bodyPr>
          <a:lstStyle/>
          <a:p>
            <a:pPr>
              <a:lnSpc>
                <a:spcPct val="150000"/>
              </a:lnSpc>
            </a:pPr>
            <a:r>
              <a:rPr lang="en-US" sz="2400" b="1" dirty="0" smtClean="0">
                <a:solidFill>
                  <a:srgbClr val="FFC000"/>
                </a:solidFill>
                <a:latin typeface="Century Gothic" panose="020B0502020202020204" pitchFamily="34" charset="0"/>
              </a:rPr>
              <a:t>Project Lifecycle </a:t>
            </a:r>
          </a:p>
        </p:txBody>
      </p:sp>
    </p:spTree>
    <p:extLst>
      <p:ext uri="{BB962C8B-B14F-4D97-AF65-F5344CB8AC3E}">
        <p14:creationId xmlns:p14="http://schemas.microsoft.com/office/powerpoint/2010/main" val="1810715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a:solidFill>
                  <a:srgbClr val="FFC000"/>
                </a:solidFill>
                <a:latin typeface="Century Gothic" panose="020B0502020202020204" pitchFamily="34" charset="0"/>
              </a:rPr>
              <a:t>Sector wise Correlation with GDP</a:t>
            </a:r>
            <a:endParaRPr lang="en-US" sz="2400" b="1" dirty="0" smtClean="0">
              <a:solidFill>
                <a:srgbClr val="FFC000"/>
              </a:solidFill>
              <a:latin typeface="Century Gothic" panose="020B0502020202020204" pitchFamily="34" charset="0"/>
            </a:endParaRPr>
          </a:p>
        </p:txBody>
      </p:sp>
      <p:sp>
        <p:nvSpPr>
          <p:cNvPr id="5" name="TextBox 4"/>
          <p:cNvSpPr txBox="1"/>
          <p:nvPr/>
        </p:nvSpPr>
        <p:spPr>
          <a:xfrm>
            <a:off x="240323" y="1761853"/>
            <a:ext cx="10866120" cy="369332"/>
          </a:xfrm>
          <a:prstGeom prst="rect">
            <a:avLst/>
          </a:prstGeom>
          <a:noFill/>
        </p:spPr>
        <p:txBody>
          <a:bodyPr wrap="square" rtlCol="0">
            <a:spAutoFit/>
          </a:bodyPr>
          <a:lstStyle/>
          <a:p>
            <a:r>
              <a:rPr lang="en-IN" dirty="0" smtClean="0">
                <a:latin typeface="Century Gothic" panose="020B0502020202020204" pitchFamily="34" charset="0"/>
              </a:rPr>
              <a:t>We’ve followed two approaches in Correlating Sentiments of a speaker to the GDP (sector-wise)</a:t>
            </a:r>
          </a:p>
        </p:txBody>
      </p:sp>
      <p:sp>
        <p:nvSpPr>
          <p:cNvPr id="6" name="TextBox 5"/>
          <p:cNvSpPr txBox="1"/>
          <p:nvPr/>
        </p:nvSpPr>
        <p:spPr>
          <a:xfrm>
            <a:off x="604911" y="3043273"/>
            <a:ext cx="5400822" cy="2308324"/>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1. Topic </a:t>
            </a:r>
            <a:r>
              <a:rPr lang="en-IN" b="1" dirty="0" err="1" smtClean="0">
                <a:solidFill>
                  <a:srgbClr val="FFC000"/>
                </a:solidFill>
                <a:latin typeface="Century Gothic" panose="020B0502020202020204" pitchFamily="34" charset="0"/>
              </a:rPr>
              <a:t>Modeling</a:t>
            </a:r>
            <a:r>
              <a:rPr lang="en-IN" b="1" dirty="0" smtClean="0">
                <a:solidFill>
                  <a:srgbClr val="FFC000"/>
                </a:solidFill>
                <a:latin typeface="Century Gothic" panose="020B0502020202020204" pitchFamily="34" charset="0"/>
              </a:rPr>
              <a:t> </a:t>
            </a:r>
            <a:r>
              <a:rPr lang="en-IN" dirty="0" smtClean="0">
                <a:solidFill>
                  <a:srgbClr val="FFC000"/>
                </a:solidFill>
                <a:latin typeface="Century Gothic" panose="020B0502020202020204" pitchFamily="34" charset="0"/>
              </a:rPr>
              <a:t>– LDA</a:t>
            </a:r>
          </a:p>
          <a:p>
            <a:endParaRPr lang="en-IN" dirty="0" smtClean="0">
              <a:latin typeface="Century Gothic" panose="020B0502020202020204" pitchFamily="34" charset="0"/>
            </a:endParaRPr>
          </a:p>
          <a:p>
            <a:pPr marL="285750" indent="-285750">
              <a:buFont typeface="Arial" panose="020B0604020202020204" pitchFamily="34" charset="0"/>
              <a:buChar char="•"/>
            </a:pPr>
            <a:r>
              <a:rPr lang="en-IN" dirty="0" smtClean="0">
                <a:latin typeface="Century Gothic" panose="020B0502020202020204" pitchFamily="34" charset="0"/>
              </a:rPr>
              <a:t>Finding Top 8 relevant topics for a given sector from each speech</a:t>
            </a:r>
          </a:p>
          <a:p>
            <a:pPr marL="285750" indent="-285750">
              <a:buFont typeface="Arial" panose="020B0604020202020204" pitchFamily="34" charset="0"/>
              <a:buChar char="•"/>
            </a:pPr>
            <a:r>
              <a:rPr lang="en-IN" dirty="0" smtClean="0">
                <a:latin typeface="Century Gothic" panose="020B0502020202020204" pitchFamily="34" charset="0"/>
              </a:rPr>
              <a:t>Mapping sentiment changes over years to the GDP for a given sector</a:t>
            </a:r>
          </a:p>
          <a:p>
            <a:endParaRPr lang="en-IN" b="1" dirty="0">
              <a:latin typeface="Century Gothic" panose="020B0502020202020204" pitchFamily="34" charset="0"/>
            </a:endParaRPr>
          </a:p>
          <a:p>
            <a:r>
              <a:rPr lang="en-IN" b="1" dirty="0" smtClean="0">
                <a:latin typeface="Century Gothic" panose="020B0502020202020204" pitchFamily="34" charset="0"/>
              </a:rPr>
              <a:t> </a:t>
            </a:r>
          </a:p>
        </p:txBody>
      </p:sp>
      <p:sp>
        <p:nvSpPr>
          <p:cNvPr id="7" name="TextBox 6"/>
          <p:cNvSpPr txBox="1"/>
          <p:nvPr/>
        </p:nvSpPr>
        <p:spPr>
          <a:xfrm>
            <a:off x="6005733" y="3033859"/>
            <a:ext cx="5400822" cy="2308324"/>
          </a:xfrm>
          <a:prstGeom prst="rect">
            <a:avLst/>
          </a:prstGeom>
          <a:noFill/>
        </p:spPr>
        <p:txBody>
          <a:bodyPr wrap="square" rtlCol="0">
            <a:spAutoFit/>
          </a:bodyPr>
          <a:lstStyle/>
          <a:p>
            <a:r>
              <a:rPr lang="en-IN" b="1" dirty="0" smtClean="0">
                <a:solidFill>
                  <a:srgbClr val="FFC000"/>
                </a:solidFill>
                <a:latin typeface="Century Gothic" panose="020B0502020202020204" pitchFamily="34" charset="0"/>
              </a:rPr>
              <a:t>2. Custom Mapping</a:t>
            </a:r>
          </a:p>
          <a:p>
            <a:endParaRPr lang="en-IN" dirty="0" smtClean="0">
              <a:latin typeface="Century Gothic" panose="020B0502020202020204" pitchFamily="34" charset="0"/>
            </a:endParaRPr>
          </a:p>
          <a:p>
            <a:pPr marL="285750" indent="-285750">
              <a:buFont typeface="Arial" panose="020B0604020202020204" pitchFamily="34" charset="0"/>
              <a:buChar char="•"/>
            </a:pPr>
            <a:r>
              <a:rPr lang="en-IN" dirty="0" smtClean="0">
                <a:latin typeface="Century Gothic" panose="020B0502020202020204" pitchFamily="34" charset="0"/>
              </a:rPr>
              <a:t>Finding all relevant sentences for a given sector from each speech</a:t>
            </a:r>
          </a:p>
          <a:p>
            <a:pPr marL="285750" indent="-285750">
              <a:buFont typeface="Arial" panose="020B0604020202020204" pitchFamily="34" charset="0"/>
              <a:buChar char="•"/>
            </a:pPr>
            <a:r>
              <a:rPr lang="en-IN" dirty="0" smtClean="0">
                <a:latin typeface="Century Gothic" panose="020B0502020202020204" pitchFamily="34" charset="0"/>
              </a:rPr>
              <a:t>Defining a ‘weighted sentiment’ to each sector and mapping it with GDP over years  </a:t>
            </a:r>
          </a:p>
          <a:p>
            <a:endParaRPr lang="en-IN" b="1" dirty="0">
              <a:latin typeface="Century Gothic" panose="020B0502020202020204" pitchFamily="34" charset="0"/>
            </a:endParaRPr>
          </a:p>
          <a:p>
            <a:r>
              <a:rPr lang="en-IN" b="1" dirty="0" smtClean="0">
                <a:latin typeface="Century Gothic" panose="020B0502020202020204" pitchFamily="34" charset="0"/>
              </a:rPr>
              <a:t> </a:t>
            </a:r>
          </a:p>
        </p:txBody>
      </p:sp>
      <p:sp>
        <p:nvSpPr>
          <p:cNvPr id="3" name="Rounded Rectangle 2"/>
          <p:cNvSpPr/>
          <p:nvPr/>
        </p:nvSpPr>
        <p:spPr>
          <a:xfrm>
            <a:off x="450166" y="2912010"/>
            <a:ext cx="5416062" cy="2307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5948289" y="2912009"/>
            <a:ext cx="5416062" cy="2307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88258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a:solidFill>
                  <a:srgbClr val="FFC000"/>
                </a:solidFill>
                <a:latin typeface="Century Gothic" panose="020B0502020202020204" pitchFamily="34" charset="0"/>
              </a:rPr>
              <a:t>1. Observations from Topic Modeling-Correlation</a:t>
            </a:r>
          </a:p>
        </p:txBody>
      </p:sp>
      <p:graphicFrame>
        <p:nvGraphicFramePr>
          <p:cNvPr id="8" name="Table 7"/>
          <p:cNvGraphicFramePr>
            <a:graphicFrameLocks noGrp="1"/>
          </p:cNvGraphicFramePr>
          <p:nvPr>
            <p:extLst>
              <p:ext uri="{D42A27DB-BD31-4B8C-83A1-F6EECF244321}">
                <p14:modId xmlns:p14="http://schemas.microsoft.com/office/powerpoint/2010/main" val="3213585663"/>
              </p:ext>
            </p:extLst>
          </p:nvPr>
        </p:nvGraphicFramePr>
        <p:xfrm>
          <a:off x="2044337" y="1611083"/>
          <a:ext cx="7391399" cy="4213440"/>
        </p:xfrm>
        <a:graphic>
          <a:graphicData uri="http://schemas.openxmlformats.org/drawingml/2006/table">
            <a:tbl>
              <a:tblPr/>
              <a:tblGrid>
                <a:gridCol w="1723972">
                  <a:extLst>
                    <a:ext uri="{9D8B030D-6E8A-4147-A177-3AD203B41FA5}">
                      <a16:colId xmlns:a16="http://schemas.microsoft.com/office/drawing/2014/main" val="20000"/>
                    </a:ext>
                  </a:extLst>
                </a:gridCol>
                <a:gridCol w="1352337">
                  <a:extLst>
                    <a:ext uri="{9D8B030D-6E8A-4147-A177-3AD203B41FA5}">
                      <a16:colId xmlns:a16="http://schemas.microsoft.com/office/drawing/2014/main" val="20001"/>
                    </a:ext>
                  </a:extLst>
                </a:gridCol>
                <a:gridCol w="2157545">
                  <a:extLst>
                    <a:ext uri="{9D8B030D-6E8A-4147-A177-3AD203B41FA5}">
                      <a16:colId xmlns:a16="http://schemas.microsoft.com/office/drawing/2014/main" val="20002"/>
                    </a:ext>
                  </a:extLst>
                </a:gridCol>
                <a:gridCol w="2157545">
                  <a:extLst>
                    <a:ext uri="{9D8B030D-6E8A-4147-A177-3AD203B41FA5}">
                      <a16:colId xmlns:a16="http://schemas.microsoft.com/office/drawing/2014/main" val="20003"/>
                    </a:ext>
                  </a:extLst>
                </a:gridCol>
              </a:tblGrid>
              <a:tr h="150480">
                <a:tc rowSpan="5">
                  <a:txBody>
                    <a:bodyPr/>
                    <a:lstStyle/>
                    <a:p>
                      <a:pPr algn="ctr" fontAlgn="ctr"/>
                      <a:r>
                        <a:rPr lang="en-IN" sz="900" b="0" i="0" u="none" strike="noStrike" dirty="0" err="1">
                          <a:solidFill>
                            <a:srgbClr val="000000"/>
                          </a:solidFill>
                          <a:latin typeface="Calibri"/>
                        </a:rPr>
                        <a:t>Pranab</a:t>
                      </a:r>
                      <a:r>
                        <a:rPr lang="en-IN" sz="900" b="0" i="0" u="none" strike="noStrike" dirty="0">
                          <a:solidFill>
                            <a:srgbClr val="000000"/>
                          </a:solidFill>
                          <a:latin typeface="Calibri"/>
                        </a:rPr>
                        <a:t> </a:t>
                      </a:r>
                      <a:r>
                        <a:rPr lang="en-IN" sz="900" b="0" i="0" u="none" strike="noStrike" dirty="0" err="1">
                          <a:solidFill>
                            <a:srgbClr val="000000"/>
                          </a:solidFill>
                          <a:latin typeface="Calibri"/>
                        </a:rPr>
                        <a:t>Mukherjee</a:t>
                      </a:r>
                      <a:r>
                        <a:rPr lang="en-IN" sz="900" b="0" i="0" u="none" strike="noStrike" dirty="0">
                          <a:solidFill>
                            <a:srgbClr val="000000"/>
                          </a:solidFill>
                          <a:latin typeface="Calibri"/>
                        </a:rPr>
                        <a:t> (2010-2012)</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900" b="0" i="0" u="none" strike="noStrike">
                          <a:solidFill>
                            <a:srgbClr val="000000"/>
                          </a:solidFill>
                          <a:latin typeface="Calibri"/>
                        </a:rPr>
                        <a:t>Sectors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Growth</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Results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0"/>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Manufacturing,   </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34.52000941</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IN" sz="900" b="0" i="0" u="none" strike="noStrike">
                          <a:solidFill>
                            <a:srgbClr val="000000"/>
                          </a:solidFill>
                          <a:latin typeface="Calibri"/>
                        </a:rPr>
                        <a:t>Mining &amp; Agriculture</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Agriculture</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43.53594685</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2"/>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Construction</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40.02734356</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3"/>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Mining</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50.97391352</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4"/>
                  </a:ext>
                </a:extLst>
              </a:tr>
              <a:tr h="150480">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0480">
                <a:tc rowSpan="5">
                  <a:txBody>
                    <a:bodyPr/>
                    <a:lstStyle/>
                    <a:p>
                      <a:pPr algn="ctr" fontAlgn="ctr"/>
                      <a:r>
                        <a:rPr lang="en-IN" sz="900" b="0" i="0" u="none" strike="noStrike">
                          <a:solidFill>
                            <a:srgbClr val="000000"/>
                          </a:solidFill>
                          <a:latin typeface="Calibri"/>
                        </a:rPr>
                        <a:t>P. Chidambaram(2013-2014 Q1)</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900" b="0" i="0" u="none" strike="noStrike">
                          <a:solidFill>
                            <a:srgbClr val="000000"/>
                          </a:solidFill>
                          <a:latin typeface="Calibri"/>
                        </a:rPr>
                        <a:t>Sectors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Growth</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Results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6"/>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Construction</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2.656338734</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IN" sz="900" b="0" i="0" u="none" strike="noStrike">
                          <a:solidFill>
                            <a:srgbClr val="000000"/>
                          </a:solidFill>
                          <a:latin typeface="Calibri"/>
                        </a:rPr>
                        <a:t>Finance &amp; Insurance</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Finance &amp; Insurance</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11.15307814</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8"/>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Social &amp; Personal</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3.846807823</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9"/>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Mining</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0.189375445</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10"/>
                  </a:ext>
                </a:extLst>
              </a:tr>
              <a:tr h="150480">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0480">
                <a:tc rowSpan="5">
                  <a:txBody>
                    <a:bodyPr/>
                    <a:lstStyle/>
                    <a:p>
                      <a:pPr algn="ctr" fontAlgn="ctr"/>
                      <a:r>
                        <a:rPr lang="en-IN" sz="900" b="0" i="0" u="none" strike="noStrike">
                          <a:solidFill>
                            <a:srgbClr val="000000"/>
                          </a:solidFill>
                          <a:latin typeface="Calibri"/>
                        </a:rPr>
                        <a:t>Arun Jaitley(2014 Q2-2018)</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900" b="0" i="0" u="none" strike="noStrike">
                          <a:solidFill>
                            <a:srgbClr val="000000"/>
                          </a:solidFill>
                          <a:latin typeface="Calibri"/>
                        </a:rPr>
                        <a:t>Sectors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Growth</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Results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12"/>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Finance &amp; Insurance</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9.968822573</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IN" sz="900" b="0" i="0" u="none" strike="noStrike">
                          <a:solidFill>
                            <a:srgbClr val="000000"/>
                          </a:solidFill>
                          <a:latin typeface="Calibri"/>
                        </a:rPr>
                        <a:t>Finance &amp; Insurance,Manufacturing  </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Manufacturing,</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9.717164949</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14"/>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Mining</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6.995967785</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15"/>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Agriculture</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3.082710088</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16"/>
                  </a:ext>
                </a:extLst>
              </a:tr>
              <a:tr h="150480">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0480">
                <a:tc rowSpan="6">
                  <a:txBody>
                    <a:bodyPr/>
                    <a:lstStyle/>
                    <a:p>
                      <a:pPr algn="ctr" fontAlgn="ctr"/>
                      <a:r>
                        <a:rPr lang="en-IN" sz="900" b="0" i="0" u="none" strike="noStrike">
                          <a:solidFill>
                            <a:srgbClr val="000000"/>
                          </a:solidFill>
                          <a:latin typeface="Calibri"/>
                        </a:rPr>
                        <a:t>Piyush Goyal(2019 Q1)</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900" b="0" i="0" u="none" strike="noStrike">
                          <a:solidFill>
                            <a:srgbClr val="000000"/>
                          </a:solidFill>
                          <a:latin typeface="Calibri"/>
                        </a:rPr>
                        <a:t>Sectors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Growth</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Results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18"/>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Finance &amp; Insurance</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6.947285083</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IN" sz="900" b="0" i="0" u="none" strike="noStrike">
                          <a:solidFill>
                            <a:srgbClr val="000000"/>
                          </a:solidFill>
                          <a:latin typeface="Calibri"/>
                        </a:rPr>
                        <a:t>Social Personal</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Mining</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4.674278494</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20"/>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Social &amp; Personal</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8.669492684</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21"/>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 Manufacturing</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2.231101224</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22"/>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 Hotel &amp;Transport</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5.72661776</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23"/>
                  </a:ext>
                </a:extLst>
              </a:tr>
              <a:tr h="150480">
                <a:tc>
                  <a:txBody>
                    <a:bodyPr/>
                    <a:lstStyle/>
                    <a:p>
                      <a:pPr algn="ctr" fontAlgn="ctr"/>
                      <a:endParaRPr lang="en-IN" sz="900" b="0" i="0" u="none" strike="noStrike">
                        <a:solidFill>
                          <a:srgbClr val="000000"/>
                        </a:solidFill>
                        <a:latin typeface="Calibri"/>
                      </a:endParaRPr>
                    </a:p>
                  </a:txBody>
                  <a:tcPr marL="5957" marR="5957" marT="59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900" b="0" i="0" u="none" strike="noStrike">
                        <a:solidFill>
                          <a:srgbClr val="000000"/>
                        </a:solidFill>
                        <a:latin typeface="Calibri"/>
                      </a:endParaRPr>
                    </a:p>
                  </a:txBody>
                  <a:tcPr marL="5957" marR="5957" marT="59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50480">
                <a:tc rowSpan="3">
                  <a:txBody>
                    <a:bodyPr/>
                    <a:lstStyle/>
                    <a:p>
                      <a:pPr algn="ctr" fontAlgn="ctr"/>
                      <a:r>
                        <a:rPr lang="en-IN" sz="900" b="0" i="0" u="none" strike="noStrike">
                          <a:solidFill>
                            <a:srgbClr val="000000"/>
                          </a:solidFill>
                          <a:latin typeface="Calibri"/>
                        </a:rPr>
                        <a:t>Nirmala Sitharaman (2019 Q234)</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900" b="0" i="0" u="none" strike="noStrike">
                          <a:solidFill>
                            <a:srgbClr val="000000"/>
                          </a:solidFill>
                          <a:latin typeface="Calibri"/>
                        </a:rPr>
                        <a:t>Sectors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Growth</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IN" sz="900" b="0" i="0" u="none" strike="noStrike">
                          <a:solidFill>
                            <a:srgbClr val="000000"/>
                          </a:solidFill>
                          <a:latin typeface="Calibri"/>
                        </a:rPr>
                        <a:t>Results</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25"/>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Manufacturing  </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a:solidFill>
                            <a:srgbClr val="000000"/>
                          </a:solidFill>
                          <a:latin typeface="Calibri"/>
                        </a:rPr>
                        <a:t>-0.845703502</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900" b="0" i="0" u="none" strike="noStrike">
                          <a:solidFill>
                            <a:srgbClr val="000000"/>
                          </a:solidFill>
                          <a:latin typeface="Calibri"/>
                        </a:rPr>
                        <a:t>Finance &amp; Insurance +Ve and Manfacturing -ve</a:t>
                      </a:r>
                    </a:p>
                  </a:txBody>
                  <a:tcPr marL="5957" marR="5957" marT="59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150480">
                <a:tc vMerge="1">
                  <a:txBody>
                    <a:bodyPr/>
                    <a:lstStyle/>
                    <a:p>
                      <a:endParaRPr lang="en-IN"/>
                    </a:p>
                  </a:txBody>
                  <a:tcPr/>
                </a:tc>
                <a:tc>
                  <a:txBody>
                    <a:bodyPr/>
                    <a:lstStyle/>
                    <a:p>
                      <a:pPr algn="l" fontAlgn="b"/>
                      <a:r>
                        <a:rPr lang="en-IN" sz="900" b="0" i="0" u="none" strike="noStrike">
                          <a:solidFill>
                            <a:srgbClr val="000000"/>
                          </a:solidFill>
                          <a:latin typeface="Calibri"/>
                        </a:rPr>
                        <a:t>Finance &amp; Insurance</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900" b="0" i="0" u="none" strike="noStrike" dirty="0">
                          <a:solidFill>
                            <a:srgbClr val="000000"/>
                          </a:solidFill>
                          <a:latin typeface="Calibri"/>
                        </a:rPr>
                        <a:t>5.146570513</a:t>
                      </a:r>
                    </a:p>
                  </a:txBody>
                  <a:tcPr marL="5957" marR="5957" marT="59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27"/>
                  </a:ext>
                </a:extLst>
              </a:tr>
            </a:tbl>
          </a:graphicData>
        </a:graphic>
      </p:graphicFrame>
    </p:spTree>
    <p:extLst>
      <p:ext uri="{BB962C8B-B14F-4D97-AF65-F5344CB8AC3E}">
        <p14:creationId xmlns:p14="http://schemas.microsoft.com/office/powerpoint/2010/main" val="18894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a:solidFill>
                  <a:srgbClr val="FFC000"/>
                </a:solidFill>
                <a:latin typeface="Century Gothic" panose="020B0502020202020204" pitchFamily="34" charset="0"/>
              </a:rPr>
              <a:t>1. Observations from Topic Modeling-Correlation</a:t>
            </a:r>
          </a:p>
        </p:txBody>
      </p:sp>
      <p:sp>
        <p:nvSpPr>
          <p:cNvPr id="9" name="Rectangle 8"/>
          <p:cNvSpPr/>
          <p:nvPr/>
        </p:nvSpPr>
        <p:spPr>
          <a:xfrm>
            <a:off x="5977217" y="3244334"/>
            <a:ext cx="290464" cy="369332"/>
          </a:xfrm>
          <a:prstGeom prst="rect">
            <a:avLst/>
          </a:prstGeom>
        </p:spPr>
        <p:txBody>
          <a:bodyPr wrap="none">
            <a:spAutoFit/>
          </a:bodyPr>
          <a:lstStyle/>
          <a:p>
            <a:r>
              <a:rPr lang="en-IN" dirty="0"/>
              <a:t>  </a:t>
            </a:r>
          </a:p>
        </p:txBody>
      </p:sp>
      <p:pic>
        <p:nvPicPr>
          <p:cNvPr id="10" name="Google Shape;180;p26"/>
          <p:cNvPicPr preferRelativeResize="0">
            <a:picLocks noGrp="1"/>
          </p:cNvPicPr>
          <p:nvPr/>
        </p:nvPicPr>
        <p:blipFill rotWithShape="1">
          <a:blip r:embed="rId2">
            <a:alphaModFix/>
          </a:blip>
          <a:srcRect/>
          <a:stretch/>
        </p:blipFill>
        <p:spPr>
          <a:xfrm>
            <a:off x="839579" y="1456599"/>
            <a:ext cx="5428102" cy="3835830"/>
          </a:xfrm>
          <a:prstGeom prst="rect">
            <a:avLst/>
          </a:prstGeom>
          <a:noFill/>
          <a:ln>
            <a:noFill/>
          </a:ln>
        </p:spPr>
      </p:pic>
      <p:pic>
        <p:nvPicPr>
          <p:cNvPr id="11" name="table"/>
          <p:cNvPicPr>
            <a:picLocks noChangeAspect="1"/>
          </p:cNvPicPr>
          <p:nvPr/>
        </p:nvPicPr>
        <p:blipFill>
          <a:blip r:embed="rId3"/>
          <a:stretch>
            <a:fillRect/>
          </a:stretch>
        </p:blipFill>
        <p:spPr>
          <a:xfrm>
            <a:off x="1621883" y="5506025"/>
            <a:ext cx="3886200" cy="990575"/>
          </a:xfrm>
          <a:prstGeom prst="rect">
            <a:avLst/>
          </a:prstGeom>
        </p:spPr>
      </p:pic>
      <p:sp>
        <p:nvSpPr>
          <p:cNvPr id="12" name="Google Shape;179;p26"/>
          <p:cNvSpPr txBox="1">
            <a:spLocks/>
          </p:cNvSpPr>
          <p:nvPr/>
        </p:nvSpPr>
        <p:spPr>
          <a:xfrm>
            <a:off x="6983437" y="1566472"/>
            <a:ext cx="4038600" cy="443484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lnSpc>
                <a:spcPct val="80000"/>
              </a:lnSpc>
              <a:spcBef>
                <a:spcPts val="0"/>
              </a:spcBef>
              <a:buSzPts val="1914"/>
              <a:buFont typeface="Arial" panose="020B0604020202020204" pitchFamily="34" charset="0"/>
              <a:buChar char="⚫"/>
            </a:pPr>
            <a:r>
              <a:rPr lang="en-US" sz="1800" dirty="0" smtClean="0">
                <a:latin typeface="Century Gothic" panose="020B0502020202020204" pitchFamily="34" charset="0"/>
              </a:rPr>
              <a:t>From the topic modelling results ,we can see </a:t>
            </a:r>
            <a:r>
              <a:rPr lang="en-US" sz="1800" dirty="0" err="1" smtClean="0">
                <a:latin typeface="Century Gothic" panose="020B0502020202020204" pitchFamily="34" charset="0"/>
              </a:rPr>
              <a:t>Pranab</a:t>
            </a:r>
            <a:r>
              <a:rPr lang="en-US" sz="1800" dirty="0" smtClean="0">
                <a:latin typeface="Century Gothic" panose="020B0502020202020204" pitchFamily="34" charset="0"/>
              </a:rPr>
              <a:t> </a:t>
            </a:r>
            <a:r>
              <a:rPr lang="en-US" sz="1800" dirty="0" err="1" smtClean="0">
                <a:latin typeface="Century Gothic" panose="020B0502020202020204" pitchFamily="34" charset="0"/>
              </a:rPr>
              <a:t>mukherje</a:t>
            </a:r>
            <a:r>
              <a:rPr lang="en-US" sz="1800" dirty="0" smtClean="0">
                <a:latin typeface="Century Gothic" panose="020B0502020202020204" pitchFamily="34" charset="0"/>
              </a:rPr>
              <a:t> – speeches from 2010 to 2012 has mainly focused on Manufacturing, mining, construction and Agriculture sectors and the same got reflected very well in GDP results </a:t>
            </a:r>
          </a:p>
          <a:p>
            <a:pPr marL="0" indent="0">
              <a:lnSpc>
                <a:spcPct val="80000"/>
              </a:lnSpc>
              <a:spcBef>
                <a:spcPts val="0"/>
              </a:spcBef>
              <a:buSzPts val="1914"/>
              <a:buNone/>
            </a:pPr>
            <a:endParaRPr lang="en-US" sz="2400" dirty="0" smtClean="0">
              <a:latin typeface="Century Gothic" panose="020B0502020202020204" pitchFamily="34" charset="0"/>
            </a:endParaRPr>
          </a:p>
          <a:p>
            <a:pPr marL="274320" indent="-274320">
              <a:lnSpc>
                <a:spcPct val="80000"/>
              </a:lnSpc>
              <a:spcBef>
                <a:spcPts val="403"/>
              </a:spcBef>
              <a:buSzPts val="1914"/>
              <a:buFont typeface="Arial" panose="020B0604020202020204" pitchFamily="34" charset="0"/>
              <a:buChar char="⚫"/>
            </a:pPr>
            <a:r>
              <a:rPr lang="en-US" sz="1800" dirty="0" smtClean="0">
                <a:latin typeface="Century Gothic" panose="020B0502020202020204" pitchFamily="34" charset="0"/>
              </a:rPr>
              <a:t>There is a slight swift in GDP for all these sectors on his first year 2010,  and it’s increased all most 100% in the next year 2011 on each sector and again observed slight swift in 2012.</a:t>
            </a:r>
            <a:endParaRPr lang="en-US" sz="1800" dirty="0">
              <a:latin typeface="Century Gothic" panose="020B0502020202020204" pitchFamily="34" charset="0"/>
            </a:endParaRPr>
          </a:p>
        </p:txBody>
      </p:sp>
    </p:spTree>
    <p:extLst>
      <p:ext uri="{BB962C8B-B14F-4D97-AF65-F5344CB8AC3E}">
        <p14:creationId xmlns:p14="http://schemas.microsoft.com/office/powerpoint/2010/main" val="2766964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87F2E-ABF8-4E74-BBFB-CA8A11A85BFC}"/>
              </a:ext>
            </a:extLst>
          </p:cNvPr>
          <p:cNvSpPr/>
          <p:nvPr/>
        </p:nvSpPr>
        <p:spPr>
          <a:xfrm>
            <a:off x="240323" y="468237"/>
            <a:ext cx="9297572" cy="574901"/>
          </a:xfrm>
          <a:prstGeom prst="rect">
            <a:avLst/>
          </a:prstGeom>
        </p:spPr>
        <p:txBody>
          <a:bodyPr wrap="square">
            <a:spAutoFit/>
          </a:bodyPr>
          <a:lstStyle/>
          <a:p>
            <a:pPr>
              <a:lnSpc>
                <a:spcPct val="150000"/>
              </a:lnSpc>
            </a:pPr>
            <a:r>
              <a:rPr lang="en-US" sz="2400" b="1" dirty="0">
                <a:solidFill>
                  <a:srgbClr val="FFC000"/>
                </a:solidFill>
                <a:latin typeface="Century Gothic" panose="020B0502020202020204" pitchFamily="34" charset="0"/>
              </a:rPr>
              <a:t>1. Observations from Topic Modeling-Correlation</a:t>
            </a:r>
          </a:p>
        </p:txBody>
      </p:sp>
      <p:pic>
        <p:nvPicPr>
          <p:cNvPr id="5" name="Google Shape;187;p27"/>
          <p:cNvPicPr preferRelativeResize="0">
            <a:picLocks/>
          </p:cNvPicPr>
          <p:nvPr/>
        </p:nvPicPr>
        <p:blipFill rotWithShape="1">
          <a:blip r:embed="rId2">
            <a:alphaModFix/>
          </a:blip>
          <a:srcRect/>
          <a:stretch/>
        </p:blipFill>
        <p:spPr>
          <a:xfrm>
            <a:off x="1295400" y="1280160"/>
            <a:ext cx="2743200" cy="1600200"/>
          </a:xfrm>
          <a:prstGeom prst="rect">
            <a:avLst/>
          </a:prstGeom>
          <a:noFill/>
          <a:ln>
            <a:noFill/>
          </a:ln>
        </p:spPr>
      </p:pic>
      <p:pic>
        <p:nvPicPr>
          <p:cNvPr id="6" name="Google Shape;188;p27"/>
          <p:cNvPicPr preferRelativeResize="0"/>
          <p:nvPr/>
        </p:nvPicPr>
        <p:blipFill rotWithShape="1">
          <a:blip r:embed="rId3">
            <a:alphaModFix/>
          </a:blip>
          <a:srcRect/>
          <a:stretch/>
        </p:blipFill>
        <p:spPr>
          <a:xfrm>
            <a:off x="1371600" y="2956560"/>
            <a:ext cx="2590799" cy="1533525"/>
          </a:xfrm>
          <a:prstGeom prst="rect">
            <a:avLst/>
          </a:prstGeom>
          <a:noFill/>
          <a:ln>
            <a:noFill/>
          </a:ln>
        </p:spPr>
      </p:pic>
      <p:pic>
        <p:nvPicPr>
          <p:cNvPr id="7" name="Google Shape;189;p27"/>
          <p:cNvPicPr preferRelativeResize="0"/>
          <p:nvPr/>
        </p:nvPicPr>
        <p:blipFill rotWithShape="1">
          <a:blip r:embed="rId4">
            <a:alphaModFix/>
          </a:blip>
          <a:srcRect/>
          <a:stretch/>
        </p:blipFill>
        <p:spPr>
          <a:xfrm>
            <a:off x="1295400" y="4709160"/>
            <a:ext cx="2819400" cy="1600200"/>
          </a:xfrm>
          <a:prstGeom prst="rect">
            <a:avLst/>
          </a:prstGeom>
          <a:noFill/>
          <a:ln>
            <a:noFill/>
          </a:ln>
        </p:spPr>
      </p:pic>
      <p:pic>
        <p:nvPicPr>
          <p:cNvPr id="8" name="Google Shape;190;p27"/>
          <p:cNvPicPr preferRelativeResize="0"/>
          <p:nvPr/>
        </p:nvPicPr>
        <p:blipFill rotWithShape="1">
          <a:blip r:embed="rId5">
            <a:alphaModFix/>
          </a:blip>
          <a:srcRect/>
          <a:stretch/>
        </p:blipFill>
        <p:spPr>
          <a:xfrm>
            <a:off x="4191000" y="1280160"/>
            <a:ext cx="3048000" cy="1524000"/>
          </a:xfrm>
          <a:prstGeom prst="rect">
            <a:avLst/>
          </a:prstGeom>
          <a:noFill/>
          <a:ln>
            <a:noFill/>
          </a:ln>
        </p:spPr>
      </p:pic>
      <p:pic>
        <p:nvPicPr>
          <p:cNvPr id="9" name="Google Shape;191;p27"/>
          <p:cNvPicPr preferRelativeResize="0"/>
          <p:nvPr/>
        </p:nvPicPr>
        <p:blipFill rotWithShape="1">
          <a:blip r:embed="rId6">
            <a:alphaModFix/>
          </a:blip>
          <a:srcRect/>
          <a:stretch/>
        </p:blipFill>
        <p:spPr>
          <a:xfrm>
            <a:off x="4267200" y="2880360"/>
            <a:ext cx="2667000" cy="1600200"/>
          </a:xfrm>
          <a:prstGeom prst="rect">
            <a:avLst/>
          </a:prstGeom>
          <a:noFill/>
          <a:ln>
            <a:noFill/>
          </a:ln>
        </p:spPr>
      </p:pic>
      <p:pic>
        <p:nvPicPr>
          <p:cNvPr id="10" name="Google Shape;192;p27"/>
          <p:cNvPicPr preferRelativeResize="0"/>
          <p:nvPr/>
        </p:nvPicPr>
        <p:blipFill rotWithShape="1">
          <a:blip r:embed="rId7">
            <a:alphaModFix/>
          </a:blip>
          <a:srcRect/>
          <a:stretch/>
        </p:blipFill>
        <p:spPr>
          <a:xfrm>
            <a:off x="7239000" y="1356360"/>
            <a:ext cx="2590800" cy="1524000"/>
          </a:xfrm>
          <a:prstGeom prst="rect">
            <a:avLst/>
          </a:prstGeom>
          <a:noFill/>
          <a:ln>
            <a:noFill/>
          </a:ln>
        </p:spPr>
      </p:pic>
      <p:pic>
        <p:nvPicPr>
          <p:cNvPr id="11" name="Google Shape;193;p27"/>
          <p:cNvPicPr preferRelativeResize="0"/>
          <p:nvPr/>
        </p:nvPicPr>
        <p:blipFill rotWithShape="1">
          <a:blip r:embed="rId8">
            <a:alphaModFix/>
          </a:blip>
          <a:srcRect/>
          <a:stretch/>
        </p:blipFill>
        <p:spPr>
          <a:xfrm>
            <a:off x="7086600" y="2880360"/>
            <a:ext cx="2895600" cy="1752600"/>
          </a:xfrm>
          <a:prstGeom prst="rect">
            <a:avLst/>
          </a:prstGeom>
          <a:noFill/>
          <a:ln>
            <a:noFill/>
          </a:ln>
        </p:spPr>
      </p:pic>
      <p:pic>
        <p:nvPicPr>
          <p:cNvPr id="12" name="Google Shape;194;p27"/>
          <p:cNvPicPr preferRelativeResize="0"/>
          <p:nvPr/>
        </p:nvPicPr>
        <p:blipFill rotWithShape="1">
          <a:blip r:embed="rId9">
            <a:alphaModFix/>
          </a:blip>
          <a:srcRect/>
          <a:stretch/>
        </p:blipFill>
        <p:spPr>
          <a:xfrm>
            <a:off x="4343400" y="4680328"/>
            <a:ext cx="2743200" cy="1705232"/>
          </a:xfrm>
          <a:prstGeom prst="rect">
            <a:avLst/>
          </a:prstGeom>
          <a:noFill/>
          <a:ln>
            <a:noFill/>
          </a:ln>
        </p:spPr>
      </p:pic>
    </p:spTree>
    <p:extLst>
      <p:ext uri="{BB962C8B-B14F-4D97-AF65-F5344CB8AC3E}">
        <p14:creationId xmlns:p14="http://schemas.microsoft.com/office/powerpoint/2010/main" val="990554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4792</TotalTime>
  <Words>2365</Words>
  <Application>Microsoft Office PowerPoint</Application>
  <PresentationFormat>Widescreen</PresentationFormat>
  <Paragraphs>407</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kumar madakasira</dc:creator>
  <cp:lastModifiedBy>pradeep kumar madakasira</cp:lastModifiedBy>
  <cp:revision>166</cp:revision>
  <dcterms:created xsi:type="dcterms:W3CDTF">2020-04-26T12:23:49Z</dcterms:created>
  <dcterms:modified xsi:type="dcterms:W3CDTF">2020-06-13T08:18:52Z</dcterms:modified>
</cp:coreProperties>
</file>